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76" r:id="rId3"/>
    <p:sldId id="271" r:id="rId4"/>
    <p:sldId id="300" r:id="rId5"/>
    <p:sldId id="270" r:id="rId6"/>
    <p:sldId id="269" r:id="rId7"/>
    <p:sldId id="267" r:id="rId8"/>
    <p:sldId id="265" r:id="rId9"/>
    <p:sldId id="266" r:id="rId10"/>
    <p:sldId id="301" r:id="rId11"/>
    <p:sldId id="278" r:id="rId12"/>
    <p:sldId id="282" r:id="rId13"/>
    <p:sldId id="280" r:id="rId14"/>
    <p:sldId id="281" r:id="rId15"/>
    <p:sldId id="283" r:id="rId16"/>
    <p:sldId id="284" r:id="rId17"/>
    <p:sldId id="285" r:id="rId18"/>
    <p:sldId id="293" r:id="rId19"/>
    <p:sldId id="288" r:id="rId20"/>
    <p:sldId id="289" r:id="rId21"/>
    <p:sldId id="294" r:id="rId22"/>
    <p:sldId id="295" r:id="rId23"/>
    <p:sldId id="296" r:id="rId24"/>
    <p:sldId id="286" r:id="rId25"/>
    <p:sldId id="292" r:id="rId26"/>
    <p:sldId id="303" r:id="rId27"/>
    <p:sldId id="279" r:id="rId28"/>
    <p:sldId id="260" r:id="rId29"/>
    <p:sldId id="264" r:id="rId30"/>
    <p:sldId id="297" r:id="rId31"/>
    <p:sldId id="287" r:id="rId32"/>
    <p:sldId id="306" r:id="rId33"/>
    <p:sldId id="305" r:id="rId34"/>
    <p:sldId id="272" r:id="rId35"/>
    <p:sldId id="298" r:id="rId36"/>
    <p:sldId id="304" r:id="rId37"/>
    <p:sldId id="291" r:id="rId38"/>
    <p:sldId id="299"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C"/>
    <a:srgbClr val="58595B"/>
    <a:srgbClr val="F47C32"/>
    <a:srgbClr val="D80E86"/>
    <a:srgbClr val="EC008C"/>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61783" autoAdjust="0"/>
  </p:normalViewPr>
  <p:slideViewPr>
    <p:cSldViewPr>
      <p:cViewPr>
        <p:scale>
          <a:sx n="70" d="100"/>
          <a:sy n="70" d="100"/>
        </p:scale>
        <p:origin x="-4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15CC3-0909-4C72-995E-D932BFB6AEC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FCA4442B-0245-47A7-8A1F-53C1DE3EC3BD}">
      <dgm:prSet phldrT="[Text]"/>
      <dgm:spPr/>
      <dgm:t>
        <a:bodyPr/>
        <a:lstStyle/>
        <a:p>
          <a:r>
            <a:rPr lang="en-GB" b="1" dirty="0" smtClean="0">
              <a:solidFill>
                <a:srgbClr val="EC008C"/>
              </a:solidFill>
            </a:rPr>
            <a:t>Student Feedback</a:t>
          </a:r>
          <a:endParaRPr lang="en-GB" b="1" dirty="0">
            <a:solidFill>
              <a:srgbClr val="EC008C"/>
            </a:solidFill>
          </a:endParaRPr>
        </a:p>
      </dgm:t>
    </dgm:pt>
    <dgm:pt modelId="{62089EE0-4D92-4333-86DB-E82E9B8A646E}" type="parTrans" cxnId="{C32DBFB2-DC26-4C2C-892B-920516A1F58D}">
      <dgm:prSet/>
      <dgm:spPr/>
      <dgm:t>
        <a:bodyPr/>
        <a:lstStyle/>
        <a:p>
          <a:endParaRPr lang="en-GB"/>
        </a:p>
      </dgm:t>
    </dgm:pt>
    <dgm:pt modelId="{A56BA792-473B-4E49-AFC3-C2C421986DC0}" type="sibTrans" cxnId="{C32DBFB2-DC26-4C2C-892B-920516A1F58D}">
      <dgm:prSet/>
      <dgm:spPr>
        <a:solidFill>
          <a:srgbClr val="58595B"/>
        </a:solidFill>
      </dgm:spPr>
      <dgm:t>
        <a:bodyPr/>
        <a:lstStyle/>
        <a:p>
          <a:endParaRPr lang="en-GB"/>
        </a:p>
      </dgm:t>
    </dgm:pt>
    <dgm:pt modelId="{4A478B7E-91B6-4834-8B56-64D0A561AA6D}">
      <dgm:prSet phldrT="[Text]"/>
      <dgm:spPr/>
      <dgm:t>
        <a:bodyPr/>
        <a:lstStyle/>
        <a:p>
          <a:r>
            <a:rPr lang="en-GB" b="1" dirty="0" smtClean="0">
              <a:solidFill>
                <a:srgbClr val="F47C32"/>
              </a:solidFill>
            </a:rPr>
            <a:t>Dialogue with the university</a:t>
          </a:r>
          <a:endParaRPr lang="en-GB" b="1" dirty="0">
            <a:solidFill>
              <a:srgbClr val="F47C32"/>
            </a:solidFill>
          </a:endParaRPr>
        </a:p>
      </dgm:t>
    </dgm:pt>
    <dgm:pt modelId="{E84B9BB2-027A-423F-8297-244E17F8DECD}" type="parTrans" cxnId="{B6F893E6-D1B7-4C68-A12B-D9AA315B7698}">
      <dgm:prSet/>
      <dgm:spPr/>
      <dgm:t>
        <a:bodyPr/>
        <a:lstStyle/>
        <a:p>
          <a:endParaRPr lang="en-GB"/>
        </a:p>
      </dgm:t>
    </dgm:pt>
    <dgm:pt modelId="{3B036B99-5FD9-4960-86EE-615DDC49A550}" type="sibTrans" cxnId="{B6F893E6-D1B7-4C68-A12B-D9AA315B7698}">
      <dgm:prSet/>
      <dgm:spPr>
        <a:solidFill>
          <a:srgbClr val="58595B"/>
        </a:solidFill>
      </dgm:spPr>
      <dgm:t>
        <a:bodyPr/>
        <a:lstStyle/>
        <a:p>
          <a:endParaRPr lang="en-GB"/>
        </a:p>
      </dgm:t>
    </dgm:pt>
    <dgm:pt modelId="{1D52B143-F2CE-4269-9DEF-CB9A09ECB703}">
      <dgm:prSet phldrT="[Text]"/>
      <dgm:spPr/>
      <dgm:t>
        <a:bodyPr/>
        <a:lstStyle/>
        <a:p>
          <a:r>
            <a:rPr lang="en-GB" b="1" dirty="0" smtClean="0">
              <a:solidFill>
                <a:srgbClr val="0072BC"/>
              </a:solidFill>
            </a:rPr>
            <a:t>Improved learning experience</a:t>
          </a:r>
          <a:endParaRPr lang="en-GB" b="1" dirty="0">
            <a:solidFill>
              <a:srgbClr val="0072BC"/>
            </a:solidFill>
          </a:endParaRPr>
        </a:p>
      </dgm:t>
    </dgm:pt>
    <dgm:pt modelId="{2DBA6972-535C-469B-BE4A-BA8AFDA43D05}" type="parTrans" cxnId="{4B6076FF-DD95-4B57-9F65-552E2322EEE1}">
      <dgm:prSet/>
      <dgm:spPr/>
      <dgm:t>
        <a:bodyPr/>
        <a:lstStyle/>
        <a:p>
          <a:endParaRPr lang="en-GB"/>
        </a:p>
      </dgm:t>
    </dgm:pt>
    <dgm:pt modelId="{9E3C6769-A01D-43BD-A357-0F28085C8870}" type="sibTrans" cxnId="{4B6076FF-DD95-4B57-9F65-552E2322EEE1}">
      <dgm:prSet/>
      <dgm:spPr>
        <a:solidFill>
          <a:srgbClr val="58595B"/>
        </a:solidFill>
      </dgm:spPr>
      <dgm:t>
        <a:bodyPr/>
        <a:lstStyle/>
        <a:p>
          <a:endParaRPr lang="en-GB"/>
        </a:p>
      </dgm:t>
    </dgm:pt>
    <dgm:pt modelId="{285E1174-F4F0-408A-BC6F-6E196F00EF28}" type="pres">
      <dgm:prSet presAssocID="{CCD15CC3-0909-4C72-995E-D932BFB6AECA}" presName="cycle" presStyleCnt="0">
        <dgm:presLayoutVars>
          <dgm:dir/>
          <dgm:resizeHandles val="exact"/>
        </dgm:presLayoutVars>
      </dgm:prSet>
      <dgm:spPr/>
      <dgm:t>
        <a:bodyPr/>
        <a:lstStyle/>
        <a:p>
          <a:endParaRPr lang="en-GB"/>
        </a:p>
      </dgm:t>
    </dgm:pt>
    <dgm:pt modelId="{D735CD3C-C5B7-4BAA-A47E-99BAD63FDC04}" type="pres">
      <dgm:prSet presAssocID="{FCA4442B-0245-47A7-8A1F-53C1DE3EC3BD}" presName="dummy" presStyleCnt="0"/>
      <dgm:spPr/>
    </dgm:pt>
    <dgm:pt modelId="{89164DAF-A8F3-4168-82F4-78DA588AEE6C}" type="pres">
      <dgm:prSet presAssocID="{FCA4442B-0245-47A7-8A1F-53C1DE3EC3BD}" presName="node" presStyleLbl="revTx" presStyleIdx="0" presStyleCnt="3">
        <dgm:presLayoutVars>
          <dgm:bulletEnabled val="1"/>
        </dgm:presLayoutVars>
      </dgm:prSet>
      <dgm:spPr/>
      <dgm:t>
        <a:bodyPr/>
        <a:lstStyle/>
        <a:p>
          <a:endParaRPr lang="en-GB"/>
        </a:p>
      </dgm:t>
    </dgm:pt>
    <dgm:pt modelId="{48DC2F83-150F-4ED7-9D15-23E30127D48C}" type="pres">
      <dgm:prSet presAssocID="{A56BA792-473B-4E49-AFC3-C2C421986DC0}" presName="sibTrans" presStyleLbl="node1" presStyleIdx="0" presStyleCnt="3"/>
      <dgm:spPr/>
      <dgm:t>
        <a:bodyPr/>
        <a:lstStyle/>
        <a:p>
          <a:endParaRPr lang="en-GB"/>
        </a:p>
      </dgm:t>
    </dgm:pt>
    <dgm:pt modelId="{FC38D0A5-5B77-444A-B073-0CAEDB0A16DB}" type="pres">
      <dgm:prSet presAssocID="{4A478B7E-91B6-4834-8B56-64D0A561AA6D}" presName="dummy" presStyleCnt="0"/>
      <dgm:spPr/>
    </dgm:pt>
    <dgm:pt modelId="{FF2569F2-00E8-4D76-894B-A4FF3CCC19D3}" type="pres">
      <dgm:prSet presAssocID="{4A478B7E-91B6-4834-8B56-64D0A561AA6D}" presName="node" presStyleLbl="revTx" presStyleIdx="1" presStyleCnt="3">
        <dgm:presLayoutVars>
          <dgm:bulletEnabled val="1"/>
        </dgm:presLayoutVars>
      </dgm:prSet>
      <dgm:spPr/>
      <dgm:t>
        <a:bodyPr/>
        <a:lstStyle/>
        <a:p>
          <a:endParaRPr lang="en-GB"/>
        </a:p>
      </dgm:t>
    </dgm:pt>
    <dgm:pt modelId="{47F98366-1742-4A57-9A57-2939477AA2E6}" type="pres">
      <dgm:prSet presAssocID="{3B036B99-5FD9-4960-86EE-615DDC49A550}" presName="sibTrans" presStyleLbl="node1" presStyleIdx="1" presStyleCnt="3"/>
      <dgm:spPr/>
      <dgm:t>
        <a:bodyPr/>
        <a:lstStyle/>
        <a:p>
          <a:endParaRPr lang="en-GB"/>
        </a:p>
      </dgm:t>
    </dgm:pt>
    <dgm:pt modelId="{997BC66B-F865-495E-AFE8-EDB475CB8785}" type="pres">
      <dgm:prSet presAssocID="{1D52B143-F2CE-4269-9DEF-CB9A09ECB703}" presName="dummy" presStyleCnt="0"/>
      <dgm:spPr/>
    </dgm:pt>
    <dgm:pt modelId="{523104A7-A3C0-4BEA-86ED-E14B508BAE99}" type="pres">
      <dgm:prSet presAssocID="{1D52B143-F2CE-4269-9DEF-CB9A09ECB703}" presName="node" presStyleLbl="revTx" presStyleIdx="2" presStyleCnt="3">
        <dgm:presLayoutVars>
          <dgm:bulletEnabled val="1"/>
        </dgm:presLayoutVars>
      </dgm:prSet>
      <dgm:spPr/>
      <dgm:t>
        <a:bodyPr/>
        <a:lstStyle/>
        <a:p>
          <a:endParaRPr lang="en-GB"/>
        </a:p>
      </dgm:t>
    </dgm:pt>
    <dgm:pt modelId="{01EC8CD9-BF72-4A64-831B-18DFC2AA299F}" type="pres">
      <dgm:prSet presAssocID="{9E3C6769-A01D-43BD-A357-0F28085C8870}" presName="sibTrans" presStyleLbl="node1" presStyleIdx="2" presStyleCnt="3" custLinFactNeighborX="7921" custLinFactNeighborY="43"/>
      <dgm:spPr/>
      <dgm:t>
        <a:bodyPr/>
        <a:lstStyle/>
        <a:p>
          <a:endParaRPr lang="en-GB"/>
        </a:p>
      </dgm:t>
    </dgm:pt>
  </dgm:ptLst>
  <dgm:cxnLst>
    <dgm:cxn modelId="{C32DBFB2-DC26-4C2C-892B-920516A1F58D}" srcId="{CCD15CC3-0909-4C72-995E-D932BFB6AECA}" destId="{FCA4442B-0245-47A7-8A1F-53C1DE3EC3BD}" srcOrd="0" destOrd="0" parTransId="{62089EE0-4D92-4333-86DB-E82E9B8A646E}" sibTransId="{A56BA792-473B-4E49-AFC3-C2C421986DC0}"/>
    <dgm:cxn modelId="{ADD3E0B3-EBBD-4EE8-8842-B6C87ECC5BE4}" type="presOf" srcId="{CCD15CC3-0909-4C72-995E-D932BFB6AECA}" destId="{285E1174-F4F0-408A-BC6F-6E196F00EF28}" srcOrd="0" destOrd="0" presId="urn:microsoft.com/office/officeart/2005/8/layout/cycle1"/>
    <dgm:cxn modelId="{FA73E720-202F-4217-9B53-9EA9ED6FC9BB}" type="presOf" srcId="{4A478B7E-91B6-4834-8B56-64D0A561AA6D}" destId="{FF2569F2-00E8-4D76-894B-A4FF3CCC19D3}" srcOrd="0" destOrd="0" presId="urn:microsoft.com/office/officeart/2005/8/layout/cycle1"/>
    <dgm:cxn modelId="{103F958D-9027-4018-BDC8-64A9FA590CFE}" type="presOf" srcId="{9E3C6769-A01D-43BD-A357-0F28085C8870}" destId="{01EC8CD9-BF72-4A64-831B-18DFC2AA299F}" srcOrd="0" destOrd="0" presId="urn:microsoft.com/office/officeart/2005/8/layout/cycle1"/>
    <dgm:cxn modelId="{D5D2AD93-D43B-4E63-B754-3B27F639A5FA}" type="presOf" srcId="{1D52B143-F2CE-4269-9DEF-CB9A09ECB703}" destId="{523104A7-A3C0-4BEA-86ED-E14B508BAE99}" srcOrd="0" destOrd="0" presId="urn:microsoft.com/office/officeart/2005/8/layout/cycle1"/>
    <dgm:cxn modelId="{4B6076FF-DD95-4B57-9F65-552E2322EEE1}" srcId="{CCD15CC3-0909-4C72-995E-D932BFB6AECA}" destId="{1D52B143-F2CE-4269-9DEF-CB9A09ECB703}" srcOrd="2" destOrd="0" parTransId="{2DBA6972-535C-469B-BE4A-BA8AFDA43D05}" sibTransId="{9E3C6769-A01D-43BD-A357-0F28085C8870}"/>
    <dgm:cxn modelId="{BF7FAC88-58D9-4C99-A45F-41BEE68D4A01}" type="presOf" srcId="{A56BA792-473B-4E49-AFC3-C2C421986DC0}" destId="{48DC2F83-150F-4ED7-9D15-23E30127D48C}" srcOrd="0" destOrd="0" presId="urn:microsoft.com/office/officeart/2005/8/layout/cycle1"/>
    <dgm:cxn modelId="{53D2F4CD-210A-4B17-A8FA-E27CD7C59DBB}" type="presOf" srcId="{3B036B99-5FD9-4960-86EE-615DDC49A550}" destId="{47F98366-1742-4A57-9A57-2939477AA2E6}" srcOrd="0" destOrd="0" presId="urn:microsoft.com/office/officeart/2005/8/layout/cycle1"/>
    <dgm:cxn modelId="{B6F893E6-D1B7-4C68-A12B-D9AA315B7698}" srcId="{CCD15CC3-0909-4C72-995E-D932BFB6AECA}" destId="{4A478B7E-91B6-4834-8B56-64D0A561AA6D}" srcOrd="1" destOrd="0" parTransId="{E84B9BB2-027A-423F-8297-244E17F8DECD}" sibTransId="{3B036B99-5FD9-4960-86EE-615DDC49A550}"/>
    <dgm:cxn modelId="{3A4F7B7E-7D73-4693-9A1B-76E2F3DF6ECF}" type="presOf" srcId="{FCA4442B-0245-47A7-8A1F-53C1DE3EC3BD}" destId="{89164DAF-A8F3-4168-82F4-78DA588AEE6C}" srcOrd="0" destOrd="0" presId="urn:microsoft.com/office/officeart/2005/8/layout/cycle1"/>
    <dgm:cxn modelId="{7FE6ED48-532D-422E-B7DD-9E47FC787297}" type="presParOf" srcId="{285E1174-F4F0-408A-BC6F-6E196F00EF28}" destId="{D735CD3C-C5B7-4BAA-A47E-99BAD63FDC04}" srcOrd="0" destOrd="0" presId="urn:microsoft.com/office/officeart/2005/8/layout/cycle1"/>
    <dgm:cxn modelId="{26194089-6B98-453A-9B79-14278D20C4D7}" type="presParOf" srcId="{285E1174-F4F0-408A-BC6F-6E196F00EF28}" destId="{89164DAF-A8F3-4168-82F4-78DA588AEE6C}" srcOrd="1" destOrd="0" presId="urn:microsoft.com/office/officeart/2005/8/layout/cycle1"/>
    <dgm:cxn modelId="{A3639414-32A0-4F86-ACFB-0BD7CFCE6855}" type="presParOf" srcId="{285E1174-F4F0-408A-BC6F-6E196F00EF28}" destId="{48DC2F83-150F-4ED7-9D15-23E30127D48C}" srcOrd="2" destOrd="0" presId="urn:microsoft.com/office/officeart/2005/8/layout/cycle1"/>
    <dgm:cxn modelId="{DE859987-EC99-4611-83FD-0BFE5FEC9123}" type="presParOf" srcId="{285E1174-F4F0-408A-BC6F-6E196F00EF28}" destId="{FC38D0A5-5B77-444A-B073-0CAEDB0A16DB}" srcOrd="3" destOrd="0" presId="urn:microsoft.com/office/officeart/2005/8/layout/cycle1"/>
    <dgm:cxn modelId="{2141B291-409B-497F-88C6-624C846F1052}" type="presParOf" srcId="{285E1174-F4F0-408A-BC6F-6E196F00EF28}" destId="{FF2569F2-00E8-4D76-894B-A4FF3CCC19D3}" srcOrd="4" destOrd="0" presId="urn:microsoft.com/office/officeart/2005/8/layout/cycle1"/>
    <dgm:cxn modelId="{15C08111-A665-436F-8F71-4BA642CE7F25}" type="presParOf" srcId="{285E1174-F4F0-408A-BC6F-6E196F00EF28}" destId="{47F98366-1742-4A57-9A57-2939477AA2E6}" srcOrd="5" destOrd="0" presId="urn:microsoft.com/office/officeart/2005/8/layout/cycle1"/>
    <dgm:cxn modelId="{7D68C34D-B6C3-427A-B464-57468B963CEB}" type="presParOf" srcId="{285E1174-F4F0-408A-BC6F-6E196F00EF28}" destId="{997BC66B-F865-495E-AFE8-EDB475CB8785}" srcOrd="6" destOrd="0" presId="urn:microsoft.com/office/officeart/2005/8/layout/cycle1"/>
    <dgm:cxn modelId="{96C5D333-5B8E-4753-94A4-A151F4078987}" type="presParOf" srcId="{285E1174-F4F0-408A-BC6F-6E196F00EF28}" destId="{523104A7-A3C0-4BEA-86ED-E14B508BAE99}" srcOrd="7" destOrd="0" presId="urn:microsoft.com/office/officeart/2005/8/layout/cycle1"/>
    <dgm:cxn modelId="{E94BEF0F-9C33-40E5-9321-7DB82A51F960}" type="presParOf" srcId="{285E1174-F4F0-408A-BC6F-6E196F00EF28}" destId="{01EC8CD9-BF72-4A64-831B-18DFC2AA299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8AD2C1-8DE4-4D59-AB32-D99CF7C7D36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B89A5AC-9CF2-484E-9EED-10C7B5E02B22}">
      <dgm:prSet phldrT="[Text]" custT="1"/>
      <dgm:spPr>
        <a:solidFill>
          <a:srgbClr val="D80E86"/>
        </a:solidFill>
      </dgm:spPr>
      <dgm:t>
        <a:bodyPr/>
        <a:lstStyle/>
        <a:p>
          <a:r>
            <a:rPr lang="en-GB" sz="1500" b="1" dirty="0" smtClean="0"/>
            <a:t>Stage One</a:t>
          </a:r>
        </a:p>
        <a:p>
          <a:r>
            <a:rPr lang="en-GB" sz="1600" b="0" dirty="0" smtClean="0"/>
            <a:t>Gather feedback from students</a:t>
          </a:r>
          <a:endParaRPr lang="en-GB" sz="1600" b="0" dirty="0"/>
        </a:p>
      </dgm:t>
    </dgm:pt>
    <dgm:pt modelId="{0C57D568-3325-4C5B-ADF4-B48F022F7325}" type="parTrans" cxnId="{CA12EB8A-CD43-4322-BF19-881432C1F9AD}">
      <dgm:prSet/>
      <dgm:spPr/>
      <dgm:t>
        <a:bodyPr/>
        <a:lstStyle/>
        <a:p>
          <a:endParaRPr lang="en-GB"/>
        </a:p>
      </dgm:t>
    </dgm:pt>
    <dgm:pt modelId="{88C9242F-BE13-42EF-90E9-C061177D8654}" type="sibTrans" cxnId="{CA12EB8A-CD43-4322-BF19-881432C1F9AD}">
      <dgm:prSet/>
      <dgm:spPr>
        <a:ln w="63500">
          <a:solidFill>
            <a:schemeClr val="tx1">
              <a:lumMod val="50000"/>
              <a:lumOff val="50000"/>
            </a:schemeClr>
          </a:solidFill>
        </a:ln>
      </dgm:spPr>
      <dgm:t>
        <a:bodyPr/>
        <a:lstStyle/>
        <a:p>
          <a:endParaRPr lang="en-GB"/>
        </a:p>
      </dgm:t>
    </dgm:pt>
    <dgm:pt modelId="{720CFE63-545F-4C73-B340-81ED4DCA7E06}">
      <dgm:prSet phldrT="[Text]" custT="1"/>
      <dgm:spPr>
        <a:solidFill>
          <a:srgbClr val="F47C32"/>
        </a:solidFill>
        <a:ln>
          <a:solidFill>
            <a:srgbClr val="F47C32"/>
          </a:solidFill>
        </a:ln>
      </dgm:spPr>
      <dgm:t>
        <a:bodyPr/>
        <a:lstStyle/>
        <a:p>
          <a:r>
            <a:rPr lang="en-GB" sz="1500" b="1" dirty="0" smtClean="0"/>
            <a:t>Stage Two</a:t>
          </a:r>
        </a:p>
        <a:p>
          <a:r>
            <a:rPr lang="en-GB" sz="1600" b="0" dirty="0" smtClean="0"/>
            <a:t>Prepare to present your feedback</a:t>
          </a:r>
          <a:endParaRPr lang="en-GB" sz="1600" b="0" dirty="0"/>
        </a:p>
      </dgm:t>
    </dgm:pt>
    <dgm:pt modelId="{92DC4020-1CB7-4FDB-9D78-7C60DF8FD854}" type="parTrans" cxnId="{74D41EA9-CF57-4136-B766-BAFD42544740}">
      <dgm:prSet/>
      <dgm:spPr/>
      <dgm:t>
        <a:bodyPr/>
        <a:lstStyle/>
        <a:p>
          <a:endParaRPr lang="en-GB"/>
        </a:p>
      </dgm:t>
    </dgm:pt>
    <dgm:pt modelId="{DE454E6F-924B-45BD-B7C0-E1BF131110D2}" type="sibTrans" cxnId="{74D41EA9-CF57-4136-B766-BAFD42544740}">
      <dgm:prSet/>
      <dgm:spPr>
        <a:ln w="63500">
          <a:solidFill>
            <a:schemeClr val="tx1">
              <a:lumMod val="50000"/>
              <a:lumOff val="50000"/>
            </a:schemeClr>
          </a:solidFill>
        </a:ln>
      </dgm:spPr>
      <dgm:t>
        <a:bodyPr/>
        <a:lstStyle/>
        <a:p>
          <a:endParaRPr lang="en-GB"/>
        </a:p>
      </dgm:t>
    </dgm:pt>
    <dgm:pt modelId="{62CA7BC7-81E3-48B0-8EE7-3E5B204E6F99}">
      <dgm:prSet phldrT="[Text]" custT="1"/>
      <dgm:spPr>
        <a:solidFill>
          <a:srgbClr val="0072BC"/>
        </a:solidFill>
        <a:ln>
          <a:solidFill>
            <a:srgbClr val="0072BC"/>
          </a:solidFill>
        </a:ln>
      </dgm:spPr>
      <dgm:t>
        <a:bodyPr/>
        <a:lstStyle/>
        <a:p>
          <a:r>
            <a:rPr lang="en-GB" sz="1500" b="1" dirty="0" smtClean="0"/>
            <a:t>Stage Three</a:t>
          </a:r>
        </a:p>
        <a:p>
          <a:r>
            <a:rPr lang="en-GB" sz="1600" b="0" dirty="0" smtClean="0"/>
            <a:t>Present your feedback to the right person(s) at the right time(s)</a:t>
          </a:r>
          <a:endParaRPr lang="en-GB" sz="1600" b="0" dirty="0"/>
        </a:p>
      </dgm:t>
    </dgm:pt>
    <dgm:pt modelId="{AABA198B-EB50-473A-B545-14602A030B3C}" type="parTrans" cxnId="{64DB2A96-F4D5-49B2-A051-F1E07328EEA3}">
      <dgm:prSet/>
      <dgm:spPr/>
      <dgm:t>
        <a:bodyPr/>
        <a:lstStyle/>
        <a:p>
          <a:endParaRPr lang="en-GB"/>
        </a:p>
      </dgm:t>
    </dgm:pt>
    <dgm:pt modelId="{DD496190-95ED-4819-AEC7-B7EB10E8B8A7}" type="sibTrans" cxnId="{64DB2A96-F4D5-49B2-A051-F1E07328EEA3}">
      <dgm:prSet/>
      <dgm:spPr>
        <a:ln w="63500">
          <a:solidFill>
            <a:schemeClr val="tx1">
              <a:lumMod val="50000"/>
              <a:lumOff val="50000"/>
            </a:schemeClr>
          </a:solidFill>
        </a:ln>
      </dgm:spPr>
      <dgm:t>
        <a:bodyPr/>
        <a:lstStyle/>
        <a:p>
          <a:endParaRPr lang="en-GB"/>
        </a:p>
      </dgm:t>
    </dgm:pt>
    <dgm:pt modelId="{23DB8B7D-5597-495A-B95B-2CECC88B948C}">
      <dgm:prSet custT="1"/>
      <dgm:spPr>
        <a:solidFill>
          <a:srgbClr val="58595B"/>
        </a:solidFill>
        <a:ln>
          <a:solidFill>
            <a:srgbClr val="58595B"/>
          </a:solidFill>
        </a:ln>
      </dgm:spPr>
      <dgm:t>
        <a:bodyPr/>
        <a:lstStyle/>
        <a:p>
          <a:r>
            <a:rPr lang="en-GB" sz="1500" b="1" dirty="0" smtClean="0"/>
            <a:t>Stage Four</a:t>
          </a:r>
        </a:p>
        <a:p>
          <a:r>
            <a:rPr lang="en-GB" sz="1600" b="0" smtClean="0"/>
            <a:t>Feedback outcome(s) back to students</a:t>
          </a:r>
          <a:endParaRPr lang="en-GB" sz="1600" b="0" dirty="0"/>
        </a:p>
      </dgm:t>
    </dgm:pt>
    <dgm:pt modelId="{79286E85-7A0E-41C7-B24E-5211CB39E23C}" type="parTrans" cxnId="{DB49AEDF-1975-4E0D-8BA4-24373C0FB4FD}">
      <dgm:prSet/>
      <dgm:spPr/>
      <dgm:t>
        <a:bodyPr/>
        <a:lstStyle/>
        <a:p>
          <a:endParaRPr lang="en-GB"/>
        </a:p>
      </dgm:t>
    </dgm:pt>
    <dgm:pt modelId="{29110C0D-C3BF-47C4-80D8-FEBDBFDB7A7A}" type="sibTrans" cxnId="{DB49AEDF-1975-4E0D-8BA4-24373C0FB4FD}">
      <dgm:prSet/>
      <dgm:spPr>
        <a:ln w="63500">
          <a:solidFill>
            <a:schemeClr val="tx1">
              <a:lumMod val="50000"/>
              <a:lumOff val="50000"/>
            </a:schemeClr>
          </a:solidFill>
        </a:ln>
      </dgm:spPr>
      <dgm:t>
        <a:bodyPr/>
        <a:lstStyle/>
        <a:p>
          <a:endParaRPr lang="en-GB"/>
        </a:p>
      </dgm:t>
    </dgm:pt>
    <dgm:pt modelId="{40C2015F-12FC-4947-A4DF-C72A9EC16CD6}" type="pres">
      <dgm:prSet presAssocID="{178AD2C1-8DE4-4D59-AB32-D99CF7C7D36E}" presName="cycle" presStyleCnt="0">
        <dgm:presLayoutVars>
          <dgm:dir/>
          <dgm:resizeHandles val="exact"/>
        </dgm:presLayoutVars>
      </dgm:prSet>
      <dgm:spPr/>
      <dgm:t>
        <a:bodyPr/>
        <a:lstStyle/>
        <a:p>
          <a:endParaRPr lang="en-GB"/>
        </a:p>
      </dgm:t>
    </dgm:pt>
    <dgm:pt modelId="{3D44D2EE-2B6D-45F2-B903-A666074C924E}" type="pres">
      <dgm:prSet presAssocID="{1B89A5AC-9CF2-484E-9EED-10C7B5E02B22}" presName="node" presStyleLbl="node1" presStyleIdx="0" presStyleCnt="4">
        <dgm:presLayoutVars>
          <dgm:bulletEnabled val="1"/>
        </dgm:presLayoutVars>
      </dgm:prSet>
      <dgm:spPr/>
      <dgm:t>
        <a:bodyPr/>
        <a:lstStyle/>
        <a:p>
          <a:endParaRPr lang="en-GB"/>
        </a:p>
      </dgm:t>
    </dgm:pt>
    <dgm:pt modelId="{C59064B7-0B5F-4E5D-8E58-F269B5D65B4F}" type="pres">
      <dgm:prSet presAssocID="{1B89A5AC-9CF2-484E-9EED-10C7B5E02B22}" presName="spNode" presStyleCnt="0"/>
      <dgm:spPr/>
    </dgm:pt>
    <dgm:pt modelId="{2280A543-E5DF-4967-93F4-43FF762E40E0}" type="pres">
      <dgm:prSet presAssocID="{88C9242F-BE13-42EF-90E9-C061177D8654}" presName="sibTrans" presStyleLbl="sibTrans1D1" presStyleIdx="0" presStyleCnt="4"/>
      <dgm:spPr/>
      <dgm:t>
        <a:bodyPr/>
        <a:lstStyle/>
        <a:p>
          <a:endParaRPr lang="en-GB"/>
        </a:p>
      </dgm:t>
    </dgm:pt>
    <dgm:pt modelId="{16DF96B7-9B88-43F7-AE32-6CE49BFF7E53}" type="pres">
      <dgm:prSet presAssocID="{720CFE63-545F-4C73-B340-81ED4DCA7E06}" presName="node" presStyleLbl="node1" presStyleIdx="1" presStyleCnt="4" custRadScaleRad="132315" custRadScaleInc="6034">
        <dgm:presLayoutVars>
          <dgm:bulletEnabled val="1"/>
        </dgm:presLayoutVars>
      </dgm:prSet>
      <dgm:spPr/>
      <dgm:t>
        <a:bodyPr/>
        <a:lstStyle/>
        <a:p>
          <a:endParaRPr lang="en-GB"/>
        </a:p>
      </dgm:t>
    </dgm:pt>
    <dgm:pt modelId="{4A51C1BD-1679-4E4B-BBC2-B0E8BBEAE628}" type="pres">
      <dgm:prSet presAssocID="{720CFE63-545F-4C73-B340-81ED4DCA7E06}" presName="spNode" presStyleCnt="0"/>
      <dgm:spPr/>
    </dgm:pt>
    <dgm:pt modelId="{4431BB44-E06A-4687-938D-90AB1D5A796B}" type="pres">
      <dgm:prSet presAssocID="{DE454E6F-924B-45BD-B7C0-E1BF131110D2}" presName="sibTrans" presStyleLbl="sibTrans1D1" presStyleIdx="1" presStyleCnt="4"/>
      <dgm:spPr/>
      <dgm:t>
        <a:bodyPr/>
        <a:lstStyle/>
        <a:p>
          <a:endParaRPr lang="en-GB"/>
        </a:p>
      </dgm:t>
    </dgm:pt>
    <dgm:pt modelId="{9E5C1A53-8DDC-4D88-B47A-BDCEA4C40FD1}" type="pres">
      <dgm:prSet presAssocID="{62CA7BC7-81E3-48B0-8EE7-3E5B204E6F99}" presName="node" presStyleLbl="node1" presStyleIdx="2" presStyleCnt="4" custRadScaleRad="97332" custRadScaleInc="-2090">
        <dgm:presLayoutVars>
          <dgm:bulletEnabled val="1"/>
        </dgm:presLayoutVars>
      </dgm:prSet>
      <dgm:spPr/>
      <dgm:t>
        <a:bodyPr/>
        <a:lstStyle/>
        <a:p>
          <a:endParaRPr lang="en-GB"/>
        </a:p>
      </dgm:t>
    </dgm:pt>
    <dgm:pt modelId="{FF0C9BA3-097B-45A8-9C65-10D34EEAF0D0}" type="pres">
      <dgm:prSet presAssocID="{62CA7BC7-81E3-48B0-8EE7-3E5B204E6F99}" presName="spNode" presStyleCnt="0"/>
      <dgm:spPr/>
    </dgm:pt>
    <dgm:pt modelId="{2732F8DD-8FE9-430B-A396-AFFD1EF27410}" type="pres">
      <dgm:prSet presAssocID="{DD496190-95ED-4819-AEC7-B7EB10E8B8A7}" presName="sibTrans" presStyleLbl="sibTrans1D1" presStyleIdx="2" presStyleCnt="4"/>
      <dgm:spPr/>
      <dgm:t>
        <a:bodyPr/>
        <a:lstStyle/>
        <a:p>
          <a:endParaRPr lang="en-GB"/>
        </a:p>
      </dgm:t>
    </dgm:pt>
    <dgm:pt modelId="{EEA929A2-0706-4B1D-A060-461500678231}" type="pres">
      <dgm:prSet presAssocID="{23DB8B7D-5597-495A-B95B-2CECC88B948C}" presName="node" presStyleLbl="node1" presStyleIdx="3" presStyleCnt="4" custRadScaleRad="128614" custRadScaleInc="-5534">
        <dgm:presLayoutVars>
          <dgm:bulletEnabled val="1"/>
        </dgm:presLayoutVars>
      </dgm:prSet>
      <dgm:spPr/>
      <dgm:t>
        <a:bodyPr/>
        <a:lstStyle/>
        <a:p>
          <a:endParaRPr lang="en-GB"/>
        </a:p>
      </dgm:t>
    </dgm:pt>
    <dgm:pt modelId="{40DEC4F2-0233-452B-AF12-89CE432684AF}" type="pres">
      <dgm:prSet presAssocID="{23DB8B7D-5597-495A-B95B-2CECC88B948C}" presName="spNode" presStyleCnt="0"/>
      <dgm:spPr/>
    </dgm:pt>
    <dgm:pt modelId="{0AE8B7D4-97B8-47D3-8CBC-C75E598ADC0F}" type="pres">
      <dgm:prSet presAssocID="{29110C0D-C3BF-47C4-80D8-FEBDBFDB7A7A}" presName="sibTrans" presStyleLbl="sibTrans1D1" presStyleIdx="3" presStyleCnt="4"/>
      <dgm:spPr/>
      <dgm:t>
        <a:bodyPr/>
        <a:lstStyle/>
        <a:p>
          <a:endParaRPr lang="en-GB"/>
        </a:p>
      </dgm:t>
    </dgm:pt>
  </dgm:ptLst>
  <dgm:cxnLst>
    <dgm:cxn modelId="{5D1F8268-2764-4562-B1C8-1AC089341CC1}" type="presOf" srcId="{1B89A5AC-9CF2-484E-9EED-10C7B5E02B22}" destId="{3D44D2EE-2B6D-45F2-B903-A666074C924E}" srcOrd="0" destOrd="0" presId="urn:microsoft.com/office/officeart/2005/8/layout/cycle5"/>
    <dgm:cxn modelId="{0372CFB3-0076-4DDF-A2A9-BE8E4D7D89AD}" type="presOf" srcId="{178AD2C1-8DE4-4D59-AB32-D99CF7C7D36E}" destId="{40C2015F-12FC-4947-A4DF-C72A9EC16CD6}" srcOrd="0" destOrd="0" presId="urn:microsoft.com/office/officeart/2005/8/layout/cycle5"/>
    <dgm:cxn modelId="{9E01BC33-1D38-4ED9-B9B4-DAF3A1E28068}" type="presOf" srcId="{88C9242F-BE13-42EF-90E9-C061177D8654}" destId="{2280A543-E5DF-4967-93F4-43FF762E40E0}" srcOrd="0" destOrd="0" presId="urn:microsoft.com/office/officeart/2005/8/layout/cycle5"/>
    <dgm:cxn modelId="{92300EC4-2EA0-461B-9EAC-9A6F52E61408}" type="presOf" srcId="{62CA7BC7-81E3-48B0-8EE7-3E5B204E6F99}" destId="{9E5C1A53-8DDC-4D88-B47A-BDCEA4C40FD1}" srcOrd="0" destOrd="0" presId="urn:microsoft.com/office/officeart/2005/8/layout/cycle5"/>
    <dgm:cxn modelId="{74D41EA9-CF57-4136-B766-BAFD42544740}" srcId="{178AD2C1-8DE4-4D59-AB32-D99CF7C7D36E}" destId="{720CFE63-545F-4C73-B340-81ED4DCA7E06}" srcOrd="1" destOrd="0" parTransId="{92DC4020-1CB7-4FDB-9D78-7C60DF8FD854}" sibTransId="{DE454E6F-924B-45BD-B7C0-E1BF131110D2}"/>
    <dgm:cxn modelId="{34A38CED-7EF7-4299-9DC9-AD679AC56DB8}" type="presOf" srcId="{DD496190-95ED-4819-AEC7-B7EB10E8B8A7}" destId="{2732F8DD-8FE9-430B-A396-AFFD1EF27410}" srcOrd="0" destOrd="0" presId="urn:microsoft.com/office/officeart/2005/8/layout/cycle5"/>
    <dgm:cxn modelId="{F0FE2D0B-3EF4-4DC4-8E93-24FBCDDF9D76}" type="presOf" srcId="{29110C0D-C3BF-47C4-80D8-FEBDBFDB7A7A}" destId="{0AE8B7D4-97B8-47D3-8CBC-C75E598ADC0F}" srcOrd="0" destOrd="0" presId="urn:microsoft.com/office/officeart/2005/8/layout/cycle5"/>
    <dgm:cxn modelId="{45A4BF85-3D0A-4236-AA38-2C94021306C8}" type="presOf" srcId="{DE454E6F-924B-45BD-B7C0-E1BF131110D2}" destId="{4431BB44-E06A-4687-938D-90AB1D5A796B}" srcOrd="0" destOrd="0" presId="urn:microsoft.com/office/officeart/2005/8/layout/cycle5"/>
    <dgm:cxn modelId="{CA12EB8A-CD43-4322-BF19-881432C1F9AD}" srcId="{178AD2C1-8DE4-4D59-AB32-D99CF7C7D36E}" destId="{1B89A5AC-9CF2-484E-9EED-10C7B5E02B22}" srcOrd="0" destOrd="0" parTransId="{0C57D568-3325-4C5B-ADF4-B48F022F7325}" sibTransId="{88C9242F-BE13-42EF-90E9-C061177D8654}"/>
    <dgm:cxn modelId="{C2B29162-A95E-4697-89E1-1BFA3D1A9928}" type="presOf" srcId="{23DB8B7D-5597-495A-B95B-2CECC88B948C}" destId="{EEA929A2-0706-4B1D-A060-461500678231}" srcOrd="0" destOrd="0" presId="urn:microsoft.com/office/officeart/2005/8/layout/cycle5"/>
    <dgm:cxn modelId="{2989E513-3517-4656-8E5C-B031C480DE34}" type="presOf" srcId="{720CFE63-545F-4C73-B340-81ED4DCA7E06}" destId="{16DF96B7-9B88-43F7-AE32-6CE49BFF7E53}" srcOrd="0" destOrd="0" presId="urn:microsoft.com/office/officeart/2005/8/layout/cycle5"/>
    <dgm:cxn modelId="{64DB2A96-F4D5-49B2-A051-F1E07328EEA3}" srcId="{178AD2C1-8DE4-4D59-AB32-D99CF7C7D36E}" destId="{62CA7BC7-81E3-48B0-8EE7-3E5B204E6F99}" srcOrd="2" destOrd="0" parTransId="{AABA198B-EB50-473A-B545-14602A030B3C}" sibTransId="{DD496190-95ED-4819-AEC7-B7EB10E8B8A7}"/>
    <dgm:cxn modelId="{DB49AEDF-1975-4E0D-8BA4-24373C0FB4FD}" srcId="{178AD2C1-8DE4-4D59-AB32-D99CF7C7D36E}" destId="{23DB8B7D-5597-495A-B95B-2CECC88B948C}" srcOrd="3" destOrd="0" parTransId="{79286E85-7A0E-41C7-B24E-5211CB39E23C}" sibTransId="{29110C0D-C3BF-47C4-80D8-FEBDBFDB7A7A}"/>
    <dgm:cxn modelId="{74FCF1A2-2223-4194-BB16-75DB506BF5C5}" type="presParOf" srcId="{40C2015F-12FC-4947-A4DF-C72A9EC16CD6}" destId="{3D44D2EE-2B6D-45F2-B903-A666074C924E}" srcOrd="0" destOrd="0" presId="urn:microsoft.com/office/officeart/2005/8/layout/cycle5"/>
    <dgm:cxn modelId="{EBCB26D3-957F-4301-96D6-435465B28B1C}" type="presParOf" srcId="{40C2015F-12FC-4947-A4DF-C72A9EC16CD6}" destId="{C59064B7-0B5F-4E5D-8E58-F269B5D65B4F}" srcOrd="1" destOrd="0" presId="urn:microsoft.com/office/officeart/2005/8/layout/cycle5"/>
    <dgm:cxn modelId="{AE99D8E2-5895-4EAA-8348-DFD157853FB6}" type="presParOf" srcId="{40C2015F-12FC-4947-A4DF-C72A9EC16CD6}" destId="{2280A543-E5DF-4967-93F4-43FF762E40E0}" srcOrd="2" destOrd="0" presId="urn:microsoft.com/office/officeart/2005/8/layout/cycle5"/>
    <dgm:cxn modelId="{5C6D1F6B-AA75-413F-96A9-5C90684E109A}" type="presParOf" srcId="{40C2015F-12FC-4947-A4DF-C72A9EC16CD6}" destId="{16DF96B7-9B88-43F7-AE32-6CE49BFF7E53}" srcOrd="3" destOrd="0" presId="urn:microsoft.com/office/officeart/2005/8/layout/cycle5"/>
    <dgm:cxn modelId="{00560B1D-FE39-40EF-828F-85A7A1F41235}" type="presParOf" srcId="{40C2015F-12FC-4947-A4DF-C72A9EC16CD6}" destId="{4A51C1BD-1679-4E4B-BBC2-B0E8BBEAE628}" srcOrd="4" destOrd="0" presId="urn:microsoft.com/office/officeart/2005/8/layout/cycle5"/>
    <dgm:cxn modelId="{6019F6D6-A560-453A-B4B2-5D9F7A969C97}" type="presParOf" srcId="{40C2015F-12FC-4947-A4DF-C72A9EC16CD6}" destId="{4431BB44-E06A-4687-938D-90AB1D5A796B}" srcOrd="5" destOrd="0" presId="urn:microsoft.com/office/officeart/2005/8/layout/cycle5"/>
    <dgm:cxn modelId="{6F182840-60C8-4D83-98D5-652E0E084FB5}" type="presParOf" srcId="{40C2015F-12FC-4947-A4DF-C72A9EC16CD6}" destId="{9E5C1A53-8DDC-4D88-B47A-BDCEA4C40FD1}" srcOrd="6" destOrd="0" presId="urn:microsoft.com/office/officeart/2005/8/layout/cycle5"/>
    <dgm:cxn modelId="{C3EF9C28-545D-4BB8-BCB8-7473E89E0A3F}" type="presParOf" srcId="{40C2015F-12FC-4947-A4DF-C72A9EC16CD6}" destId="{FF0C9BA3-097B-45A8-9C65-10D34EEAF0D0}" srcOrd="7" destOrd="0" presId="urn:microsoft.com/office/officeart/2005/8/layout/cycle5"/>
    <dgm:cxn modelId="{24171CAC-F9AB-4F76-8314-D373B49E524A}" type="presParOf" srcId="{40C2015F-12FC-4947-A4DF-C72A9EC16CD6}" destId="{2732F8DD-8FE9-430B-A396-AFFD1EF27410}" srcOrd="8" destOrd="0" presId="urn:microsoft.com/office/officeart/2005/8/layout/cycle5"/>
    <dgm:cxn modelId="{CB6A61D8-5192-44B5-B4C8-8285B54BA8E9}" type="presParOf" srcId="{40C2015F-12FC-4947-A4DF-C72A9EC16CD6}" destId="{EEA929A2-0706-4B1D-A060-461500678231}" srcOrd="9" destOrd="0" presId="urn:microsoft.com/office/officeart/2005/8/layout/cycle5"/>
    <dgm:cxn modelId="{E08E0FE6-7FCB-40F9-8DF4-DB633713D75F}" type="presParOf" srcId="{40C2015F-12FC-4947-A4DF-C72A9EC16CD6}" destId="{40DEC4F2-0233-452B-AF12-89CE432684AF}" srcOrd="10" destOrd="0" presId="urn:microsoft.com/office/officeart/2005/8/layout/cycle5"/>
    <dgm:cxn modelId="{D363F10C-DD08-42C4-94D4-47F07715386C}" type="presParOf" srcId="{40C2015F-12FC-4947-A4DF-C72A9EC16CD6}" destId="{0AE8B7D4-97B8-47D3-8CBC-C75E598ADC0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731AB-D65D-4313-861A-21D6D39EC3E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5EB4FACB-644A-4808-8132-14DECBA4470B}">
      <dgm:prSet phldrT="[Text]" custT="1"/>
      <dgm:spPr>
        <a:solidFill>
          <a:srgbClr val="D80E86"/>
        </a:solidFill>
        <a:ln>
          <a:solidFill>
            <a:srgbClr val="D80E86"/>
          </a:solidFill>
        </a:ln>
      </dgm:spPr>
      <dgm:t>
        <a:bodyPr/>
        <a:lstStyle/>
        <a:p>
          <a:r>
            <a:rPr lang="en-GB" sz="1400" b="1" dirty="0" smtClean="0"/>
            <a:t>GCU Learning Experience</a:t>
          </a:r>
          <a:endParaRPr lang="en-GB" sz="1400" b="1" dirty="0"/>
        </a:p>
      </dgm:t>
    </dgm:pt>
    <dgm:pt modelId="{86C48CE5-3E6C-4E50-9554-C15C4A7A8B88}" type="parTrans" cxnId="{0E8400DC-DB7F-4C5A-97BD-22EDDDD017FB}">
      <dgm:prSet/>
      <dgm:spPr/>
      <dgm:t>
        <a:bodyPr/>
        <a:lstStyle/>
        <a:p>
          <a:endParaRPr lang="en-GB"/>
        </a:p>
      </dgm:t>
    </dgm:pt>
    <dgm:pt modelId="{5C147F2F-AD88-4F8E-A961-45CA6E67C931}" type="sibTrans" cxnId="{0E8400DC-DB7F-4C5A-97BD-22EDDDD017FB}">
      <dgm:prSet/>
      <dgm:spPr/>
      <dgm:t>
        <a:bodyPr/>
        <a:lstStyle/>
        <a:p>
          <a:endParaRPr lang="en-GB"/>
        </a:p>
      </dgm:t>
    </dgm:pt>
    <dgm:pt modelId="{FE9EDD06-04A3-4588-BE54-9898E3D13BB2}">
      <dgm:prSet phldrT="[Text]" custT="1"/>
      <dgm:spPr>
        <a:solidFill>
          <a:schemeClr val="bg1"/>
        </a:solidFill>
        <a:ln>
          <a:solidFill>
            <a:srgbClr val="D80E86"/>
          </a:solidFill>
        </a:ln>
      </dgm:spPr>
      <dgm:t>
        <a:bodyPr/>
        <a:lstStyle/>
        <a:p>
          <a:r>
            <a:rPr lang="en-GB" sz="1200" b="1" dirty="0" smtClean="0">
              <a:solidFill>
                <a:srgbClr val="D80E86"/>
              </a:solidFill>
            </a:rPr>
            <a:t>Learning &amp; Teaching Process</a:t>
          </a:r>
          <a:endParaRPr lang="en-GB" sz="1200" b="1" dirty="0">
            <a:solidFill>
              <a:srgbClr val="D80E86"/>
            </a:solidFill>
          </a:endParaRPr>
        </a:p>
      </dgm:t>
    </dgm:pt>
    <dgm:pt modelId="{A9CAB179-A7E3-49CA-90F0-87E53E5B3B04}" type="parTrans" cxnId="{672034B4-EF5E-4040-997D-FDE3FB7FB278}">
      <dgm:prSet/>
      <dgm:spPr>
        <a:solidFill>
          <a:srgbClr val="D80E86"/>
        </a:solidFill>
      </dgm:spPr>
      <dgm:t>
        <a:bodyPr/>
        <a:lstStyle/>
        <a:p>
          <a:endParaRPr lang="en-GB"/>
        </a:p>
      </dgm:t>
    </dgm:pt>
    <dgm:pt modelId="{FFA2D53B-0C51-4A47-AC43-7D2436B305A4}" type="sibTrans" cxnId="{672034B4-EF5E-4040-997D-FDE3FB7FB278}">
      <dgm:prSet/>
      <dgm:spPr/>
      <dgm:t>
        <a:bodyPr/>
        <a:lstStyle/>
        <a:p>
          <a:endParaRPr lang="en-GB"/>
        </a:p>
      </dgm:t>
    </dgm:pt>
    <dgm:pt modelId="{5D4D3F9E-099B-45D7-849F-46031AE419E9}">
      <dgm:prSet phldrT="[Text]" custT="1"/>
      <dgm:spPr>
        <a:solidFill>
          <a:schemeClr val="bg1"/>
        </a:solidFill>
        <a:ln>
          <a:solidFill>
            <a:srgbClr val="D80E86"/>
          </a:solidFill>
        </a:ln>
      </dgm:spPr>
      <dgm:t>
        <a:bodyPr/>
        <a:lstStyle/>
        <a:p>
          <a:r>
            <a:rPr lang="en-GB" sz="1200" b="1" dirty="0" smtClean="0">
              <a:solidFill>
                <a:srgbClr val="D80E86"/>
              </a:solidFill>
            </a:rPr>
            <a:t>Learning Resources &amp; Facilities</a:t>
          </a:r>
          <a:endParaRPr lang="en-GB" sz="1200" b="1" dirty="0">
            <a:solidFill>
              <a:srgbClr val="D80E86"/>
            </a:solidFill>
          </a:endParaRPr>
        </a:p>
      </dgm:t>
    </dgm:pt>
    <dgm:pt modelId="{153EF9B0-BDCC-414A-AA99-2697AD44DCBA}" type="parTrans" cxnId="{CD563C11-0C44-4A93-B91F-A8F0E3E82B8B}">
      <dgm:prSet/>
      <dgm:spPr>
        <a:solidFill>
          <a:srgbClr val="D80E86"/>
        </a:solidFill>
      </dgm:spPr>
      <dgm:t>
        <a:bodyPr/>
        <a:lstStyle/>
        <a:p>
          <a:endParaRPr lang="en-GB"/>
        </a:p>
      </dgm:t>
    </dgm:pt>
    <dgm:pt modelId="{8305D386-931C-4DEE-BDAE-B1C863114F59}" type="sibTrans" cxnId="{CD563C11-0C44-4A93-B91F-A8F0E3E82B8B}">
      <dgm:prSet/>
      <dgm:spPr/>
      <dgm:t>
        <a:bodyPr/>
        <a:lstStyle/>
        <a:p>
          <a:endParaRPr lang="en-GB"/>
        </a:p>
      </dgm:t>
    </dgm:pt>
    <dgm:pt modelId="{CA11E2C5-3283-47BC-8689-FF4A76314FB2}">
      <dgm:prSet phldrT="[Text]" custT="1"/>
      <dgm:spPr>
        <a:solidFill>
          <a:schemeClr val="bg1"/>
        </a:solidFill>
        <a:ln>
          <a:solidFill>
            <a:srgbClr val="D80E86"/>
          </a:solidFill>
        </a:ln>
      </dgm:spPr>
      <dgm:t>
        <a:bodyPr/>
        <a:lstStyle/>
        <a:p>
          <a:r>
            <a:rPr lang="en-GB" sz="1300" b="1" dirty="0" smtClean="0">
              <a:solidFill>
                <a:srgbClr val="D80E86"/>
              </a:solidFill>
            </a:rPr>
            <a:t>Assessment &amp; Feedback</a:t>
          </a:r>
          <a:endParaRPr lang="en-GB" sz="1300" b="1" dirty="0">
            <a:solidFill>
              <a:srgbClr val="D80E86"/>
            </a:solidFill>
          </a:endParaRPr>
        </a:p>
      </dgm:t>
    </dgm:pt>
    <dgm:pt modelId="{C04E095E-6D73-4CEE-8271-8A43384BEC9E}" type="parTrans" cxnId="{56E162AA-D8BC-4314-831F-D39B92BFA4EA}">
      <dgm:prSet/>
      <dgm:spPr>
        <a:solidFill>
          <a:srgbClr val="D80E86"/>
        </a:solidFill>
      </dgm:spPr>
      <dgm:t>
        <a:bodyPr/>
        <a:lstStyle/>
        <a:p>
          <a:endParaRPr lang="en-GB"/>
        </a:p>
      </dgm:t>
    </dgm:pt>
    <dgm:pt modelId="{2527C8CC-D104-417B-B860-EF227B5D45DB}" type="sibTrans" cxnId="{56E162AA-D8BC-4314-831F-D39B92BFA4EA}">
      <dgm:prSet/>
      <dgm:spPr/>
      <dgm:t>
        <a:bodyPr/>
        <a:lstStyle/>
        <a:p>
          <a:endParaRPr lang="en-GB"/>
        </a:p>
      </dgm:t>
    </dgm:pt>
    <dgm:pt modelId="{0997367E-4F5C-4501-9BE4-D72DBD471405}">
      <dgm:prSet phldrT="[Text]" custT="1"/>
      <dgm:spPr>
        <a:solidFill>
          <a:schemeClr val="bg1"/>
        </a:solidFill>
        <a:ln>
          <a:solidFill>
            <a:srgbClr val="D80E86"/>
          </a:solidFill>
        </a:ln>
      </dgm:spPr>
      <dgm:t>
        <a:bodyPr/>
        <a:lstStyle/>
        <a:p>
          <a:r>
            <a:rPr lang="en-GB" sz="1200" b="1" dirty="0" smtClean="0">
              <a:solidFill>
                <a:srgbClr val="D80E86"/>
              </a:solidFill>
            </a:rPr>
            <a:t>Academic Support &amp; Guidance</a:t>
          </a:r>
          <a:endParaRPr lang="en-GB" sz="1200" b="1" dirty="0">
            <a:solidFill>
              <a:srgbClr val="D80E86"/>
            </a:solidFill>
          </a:endParaRPr>
        </a:p>
      </dgm:t>
    </dgm:pt>
    <dgm:pt modelId="{F980BFD2-3547-45FC-85F2-DF59EEF63803}" type="parTrans" cxnId="{3A96F36F-0065-4806-B1A4-733E988D7E83}">
      <dgm:prSet/>
      <dgm:spPr>
        <a:solidFill>
          <a:srgbClr val="D80E86"/>
        </a:solidFill>
      </dgm:spPr>
      <dgm:t>
        <a:bodyPr/>
        <a:lstStyle/>
        <a:p>
          <a:endParaRPr lang="en-GB"/>
        </a:p>
      </dgm:t>
    </dgm:pt>
    <dgm:pt modelId="{16584071-D791-44A0-B008-9FFA5838811B}" type="sibTrans" cxnId="{3A96F36F-0065-4806-B1A4-733E988D7E83}">
      <dgm:prSet/>
      <dgm:spPr/>
      <dgm:t>
        <a:bodyPr/>
        <a:lstStyle/>
        <a:p>
          <a:endParaRPr lang="en-GB"/>
        </a:p>
      </dgm:t>
    </dgm:pt>
    <dgm:pt modelId="{6D935652-1CB2-42F5-970B-0D70ADCEE0D3}">
      <dgm:prSet custT="1"/>
      <dgm:spPr>
        <a:solidFill>
          <a:schemeClr val="bg1"/>
        </a:solidFill>
        <a:ln>
          <a:solidFill>
            <a:srgbClr val="D80E86"/>
          </a:solidFill>
        </a:ln>
      </dgm:spPr>
      <dgm:t>
        <a:bodyPr/>
        <a:lstStyle/>
        <a:p>
          <a:pPr algn="ctr"/>
          <a:r>
            <a:rPr lang="en-GB" sz="1200" b="1" dirty="0" smtClean="0">
              <a:solidFill>
                <a:srgbClr val="D80E86"/>
              </a:solidFill>
            </a:rPr>
            <a:t>Employability &amp; Skills Development</a:t>
          </a:r>
          <a:endParaRPr lang="en-GB" sz="1200" b="1" dirty="0">
            <a:solidFill>
              <a:srgbClr val="D80E86"/>
            </a:solidFill>
          </a:endParaRPr>
        </a:p>
      </dgm:t>
    </dgm:pt>
    <dgm:pt modelId="{B8B9F3FC-0BF7-4816-8B13-E3EA741B0091}" type="parTrans" cxnId="{D2C56693-3CC3-4B72-A3CA-6F56574482DB}">
      <dgm:prSet/>
      <dgm:spPr>
        <a:solidFill>
          <a:srgbClr val="D80E86"/>
        </a:solidFill>
      </dgm:spPr>
      <dgm:t>
        <a:bodyPr/>
        <a:lstStyle/>
        <a:p>
          <a:endParaRPr lang="en-GB"/>
        </a:p>
      </dgm:t>
    </dgm:pt>
    <dgm:pt modelId="{BA979DFB-38AA-47FC-BA9A-54F6BF783F83}" type="sibTrans" cxnId="{D2C56693-3CC3-4B72-A3CA-6F56574482DB}">
      <dgm:prSet/>
      <dgm:spPr/>
      <dgm:t>
        <a:bodyPr/>
        <a:lstStyle/>
        <a:p>
          <a:endParaRPr lang="en-GB"/>
        </a:p>
      </dgm:t>
    </dgm:pt>
    <dgm:pt modelId="{3DFC3988-170A-4DC1-BA8C-C1EC01229020}" type="pres">
      <dgm:prSet presAssocID="{460731AB-D65D-4313-861A-21D6D39EC3EC}" presName="Name0" presStyleCnt="0">
        <dgm:presLayoutVars>
          <dgm:chMax val="1"/>
          <dgm:dir/>
          <dgm:animLvl val="ctr"/>
          <dgm:resizeHandles val="exact"/>
        </dgm:presLayoutVars>
      </dgm:prSet>
      <dgm:spPr/>
      <dgm:t>
        <a:bodyPr/>
        <a:lstStyle/>
        <a:p>
          <a:endParaRPr lang="en-GB"/>
        </a:p>
      </dgm:t>
    </dgm:pt>
    <dgm:pt modelId="{22536EB8-8F85-47AD-884D-837AD6B55A8F}" type="pres">
      <dgm:prSet presAssocID="{5EB4FACB-644A-4808-8132-14DECBA4470B}" presName="centerShape" presStyleLbl="node0" presStyleIdx="0" presStyleCnt="1" custScaleX="122602" custScaleY="109276"/>
      <dgm:spPr/>
      <dgm:t>
        <a:bodyPr/>
        <a:lstStyle/>
        <a:p>
          <a:endParaRPr lang="en-GB"/>
        </a:p>
      </dgm:t>
    </dgm:pt>
    <dgm:pt modelId="{A4B933F4-91D8-445C-B90C-C811C3F5F7C7}" type="pres">
      <dgm:prSet presAssocID="{A9CAB179-A7E3-49CA-90F0-87E53E5B3B04}" presName="parTrans" presStyleLbl="sibTrans2D1" presStyleIdx="0" presStyleCnt="5" custScaleX="143474"/>
      <dgm:spPr/>
      <dgm:t>
        <a:bodyPr/>
        <a:lstStyle/>
        <a:p>
          <a:endParaRPr lang="en-GB"/>
        </a:p>
      </dgm:t>
    </dgm:pt>
    <dgm:pt modelId="{BF723199-B49B-4178-A69B-523882A8B349}" type="pres">
      <dgm:prSet presAssocID="{A9CAB179-A7E3-49CA-90F0-87E53E5B3B04}" presName="connectorText" presStyleLbl="sibTrans2D1" presStyleIdx="0" presStyleCnt="5"/>
      <dgm:spPr/>
      <dgm:t>
        <a:bodyPr/>
        <a:lstStyle/>
        <a:p>
          <a:endParaRPr lang="en-GB"/>
        </a:p>
      </dgm:t>
    </dgm:pt>
    <dgm:pt modelId="{BAC5BC61-12AE-4F21-9055-C4DEE44826A3}" type="pres">
      <dgm:prSet presAssocID="{FE9EDD06-04A3-4588-BE54-9898E3D13BB2}" presName="node" presStyleLbl="node1" presStyleIdx="0" presStyleCnt="5" custRadScaleRad="107893" custRadScaleInc="-442">
        <dgm:presLayoutVars>
          <dgm:bulletEnabled val="1"/>
        </dgm:presLayoutVars>
      </dgm:prSet>
      <dgm:spPr/>
      <dgm:t>
        <a:bodyPr/>
        <a:lstStyle/>
        <a:p>
          <a:endParaRPr lang="en-GB"/>
        </a:p>
      </dgm:t>
    </dgm:pt>
    <dgm:pt modelId="{44FDF43C-51C9-4C45-86F3-B9F9EAEA44AF}" type="pres">
      <dgm:prSet presAssocID="{153EF9B0-BDCC-414A-AA99-2697AD44DCBA}" presName="parTrans" presStyleLbl="sibTrans2D1" presStyleIdx="1" presStyleCnt="5" custScaleX="143956"/>
      <dgm:spPr/>
      <dgm:t>
        <a:bodyPr/>
        <a:lstStyle/>
        <a:p>
          <a:endParaRPr lang="en-GB"/>
        </a:p>
      </dgm:t>
    </dgm:pt>
    <dgm:pt modelId="{40FB98F0-7CE0-4170-8311-BBEA86069EC4}" type="pres">
      <dgm:prSet presAssocID="{153EF9B0-BDCC-414A-AA99-2697AD44DCBA}" presName="connectorText" presStyleLbl="sibTrans2D1" presStyleIdx="1" presStyleCnt="5"/>
      <dgm:spPr/>
      <dgm:t>
        <a:bodyPr/>
        <a:lstStyle/>
        <a:p>
          <a:endParaRPr lang="en-GB"/>
        </a:p>
      </dgm:t>
    </dgm:pt>
    <dgm:pt modelId="{608A3E7A-BF1B-4D2A-870C-5EA27E66E673}" type="pres">
      <dgm:prSet presAssocID="{5D4D3F9E-099B-45D7-849F-46031AE419E9}" presName="node" presStyleLbl="node1" presStyleIdx="1" presStyleCnt="5" custRadScaleRad="157029" custRadScaleInc="-24648">
        <dgm:presLayoutVars>
          <dgm:bulletEnabled val="1"/>
        </dgm:presLayoutVars>
      </dgm:prSet>
      <dgm:spPr/>
      <dgm:t>
        <a:bodyPr/>
        <a:lstStyle/>
        <a:p>
          <a:endParaRPr lang="en-GB"/>
        </a:p>
      </dgm:t>
    </dgm:pt>
    <dgm:pt modelId="{28C81614-8DBC-4209-9D23-D7D56EC986AD}" type="pres">
      <dgm:prSet presAssocID="{C04E095E-6D73-4CEE-8271-8A43384BEC9E}" presName="parTrans" presStyleLbl="sibTrans2D1" presStyleIdx="2" presStyleCnt="5" custScaleX="159799" custLinFactNeighborX="6529" custLinFactNeighborY="194"/>
      <dgm:spPr/>
      <dgm:t>
        <a:bodyPr/>
        <a:lstStyle/>
        <a:p>
          <a:endParaRPr lang="en-GB"/>
        </a:p>
      </dgm:t>
    </dgm:pt>
    <dgm:pt modelId="{1BE40898-4206-47B8-B558-C1C3DEBE97F1}" type="pres">
      <dgm:prSet presAssocID="{C04E095E-6D73-4CEE-8271-8A43384BEC9E}" presName="connectorText" presStyleLbl="sibTrans2D1" presStyleIdx="2" presStyleCnt="5"/>
      <dgm:spPr/>
      <dgm:t>
        <a:bodyPr/>
        <a:lstStyle/>
        <a:p>
          <a:endParaRPr lang="en-GB"/>
        </a:p>
      </dgm:t>
    </dgm:pt>
    <dgm:pt modelId="{53BC93E8-8D10-4C32-A17F-5CCA29CA6AB0}" type="pres">
      <dgm:prSet presAssocID="{CA11E2C5-3283-47BC-8689-FF4A76314FB2}" presName="node" presStyleLbl="node1" presStyleIdx="2" presStyleCnt="5" custScaleX="117998" custScaleY="109842" custRadScaleRad="163801" custRadScaleInc="-70741">
        <dgm:presLayoutVars>
          <dgm:bulletEnabled val="1"/>
        </dgm:presLayoutVars>
      </dgm:prSet>
      <dgm:spPr/>
      <dgm:t>
        <a:bodyPr/>
        <a:lstStyle/>
        <a:p>
          <a:endParaRPr lang="en-GB"/>
        </a:p>
      </dgm:t>
    </dgm:pt>
    <dgm:pt modelId="{0BAB17DA-9273-4F94-9373-A7C834D5D378}" type="pres">
      <dgm:prSet presAssocID="{F980BFD2-3547-45FC-85F2-DF59EEF63803}" presName="parTrans" presStyleLbl="sibTrans2D1" presStyleIdx="3" presStyleCnt="5" custScaleX="144973"/>
      <dgm:spPr/>
      <dgm:t>
        <a:bodyPr/>
        <a:lstStyle/>
        <a:p>
          <a:endParaRPr lang="en-GB"/>
        </a:p>
      </dgm:t>
    </dgm:pt>
    <dgm:pt modelId="{CC20B48A-D168-473E-B8F1-CFC4A89D838E}" type="pres">
      <dgm:prSet presAssocID="{F980BFD2-3547-45FC-85F2-DF59EEF63803}" presName="connectorText" presStyleLbl="sibTrans2D1" presStyleIdx="3" presStyleCnt="5"/>
      <dgm:spPr/>
      <dgm:t>
        <a:bodyPr/>
        <a:lstStyle/>
        <a:p>
          <a:endParaRPr lang="en-GB"/>
        </a:p>
      </dgm:t>
    </dgm:pt>
    <dgm:pt modelId="{7B3F01F7-C12E-4F61-A8D8-370A7A71F738}" type="pres">
      <dgm:prSet presAssocID="{0997367E-4F5C-4501-9BE4-D72DBD471405}" presName="node" presStyleLbl="node1" presStyleIdx="3" presStyleCnt="5" custRadScaleRad="170804" custRadScaleInc="74268">
        <dgm:presLayoutVars>
          <dgm:bulletEnabled val="1"/>
        </dgm:presLayoutVars>
      </dgm:prSet>
      <dgm:spPr/>
      <dgm:t>
        <a:bodyPr/>
        <a:lstStyle/>
        <a:p>
          <a:endParaRPr lang="en-GB"/>
        </a:p>
      </dgm:t>
    </dgm:pt>
    <dgm:pt modelId="{EC2C7752-7056-41A3-8346-5A53E3F42355}" type="pres">
      <dgm:prSet presAssocID="{B8B9F3FC-0BF7-4816-8B13-E3EA741B0091}" presName="parTrans" presStyleLbl="sibTrans2D1" presStyleIdx="4" presStyleCnt="5" custScaleX="159813"/>
      <dgm:spPr/>
      <dgm:t>
        <a:bodyPr/>
        <a:lstStyle/>
        <a:p>
          <a:endParaRPr lang="en-GB"/>
        </a:p>
      </dgm:t>
    </dgm:pt>
    <dgm:pt modelId="{D261DF69-ACFD-4094-82DF-B5F5A04110ED}" type="pres">
      <dgm:prSet presAssocID="{B8B9F3FC-0BF7-4816-8B13-E3EA741B0091}" presName="connectorText" presStyleLbl="sibTrans2D1" presStyleIdx="4" presStyleCnt="5"/>
      <dgm:spPr/>
      <dgm:t>
        <a:bodyPr/>
        <a:lstStyle/>
        <a:p>
          <a:endParaRPr lang="en-GB"/>
        </a:p>
      </dgm:t>
    </dgm:pt>
    <dgm:pt modelId="{2B99E9E1-CD78-41D0-963E-5F00861AFF95}" type="pres">
      <dgm:prSet presAssocID="{6D935652-1CB2-42F5-970B-0D70ADCEE0D3}" presName="node" presStyleLbl="node1" presStyleIdx="4" presStyleCnt="5" custScaleX="121763" custScaleY="110882" custRadScaleRad="160661" custRadScaleInc="18567">
        <dgm:presLayoutVars>
          <dgm:bulletEnabled val="1"/>
        </dgm:presLayoutVars>
      </dgm:prSet>
      <dgm:spPr/>
      <dgm:t>
        <a:bodyPr/>
        <a:lstStyle/>
        <a:p>
          <a:endParaRPr lang="en-GB"/>
        </a:p>
      </dgm:t>
    </dgm:pt>
  </dgm:ptLst>
  <dgm:cxnLst>
    <dgm:cxn modelId="{B890F389-1493-4220-B6B7-41467DF1AC25}" type="presOf" srcId="{C04E095E-6D73-4CEE-8271-8A43384BEC9E}" destId="{28C81614-8DBC-4209-9D23-D7D56EC986AD}" srcOrd="0" destOrd="0" presId="urn:microsoft.com/office/officeart/2005/8/layout/radial5"/>
    <dgm:cxn modelId="{DE9AF81A-085C-485B-A8C7-3E6BCF6F5FB0}" type="presOf" srcId="{F980BFD2-3547-45FC-85F2-DF59EEF63803}" destId="{0BAB17DA-9273-4F94-9373-A7C834D5D378}" srcOrd="0" destOrd="0" presId="urn:microsoft.com/office/officeart/2005/8/layout/radial5"/>
    <dgm:cxn modelId="{03950384-50C3-457B-ABA1-D3D3E8509FEE}" type="presOf" srcId="{5D4D3F9E-099B-45D7-849F-46031AE419E9}" destId="{608A3E7A-BF1B-4D2A-870C-5EA27E66E673}" srcOrd="0" destOrd="0" presId="urn:microsoft.com/office/officeart/2005/8/layout/radial5"/>
    <dgm:cxn modelId="{BDA784AE-F4D7-452D-915C-44C5FCEA910C}" type="presOf" srcId="{B8B9F3FC-0BF7-4816-8B13-E3EA741B0091}" destId="{D261DF69-ACFD-4094-82DF-B5F5A04110ED}" srcOrd="1" destOrd="0" presId="urn:microsoft.com/office/officeart/2005/8/layout/radial5"/>
    <dgm:cxn modelId="{2F9B1F2E-1EA4-4D12-9B5F-5536034A7F0E}" type="presOf" srcId="{0997367E-4F5C-4501-9BE4-D72DBD471405}" destId="{7B3F01F7-C12E-4F61-A8D8-370A7A71F738}" srcOrd="0" destOrd="0" presId="urn:microsoft.com/office/officeart/2005/8/layout/radial5"/>
    <dgm:cxn modelId="{56E162AA-D8BC-4314-831F-D39B92BFA4EA}" srcId="{5EB4FACB-644A-4808-8132-14DECBA4470B}" destId="{CA11E2C5-3283-47BC-8689-FF4A76314FB2}" srcOrd="2" destOrd="0" parTransId="{C04E095E-6D73-4CEE-8271-8A43384BEC9E}" sibTransId="{2527C8CC-D104-417B-B860-EF227B5D45DB}"/>
    <dgm:cxn modelId="{185408BC-EEBA-4C46-AB35-F7A8076AD6D9}" type="presOf" srcId="{6D935652-1CB2-42F5-970B-0D70ADCEE0D3}" destId="{2B99E9E1-CD78-41D0-963E-5F00861AFF95}" srcOrd="0" destOrd="0" presId="urn:microsoft.com/office/officeart/2005/8/layout/radial5"/>
    <dgm:cxn modelId="{3A6D55D5-69CE-45FB-B4A2-B37376CE9FC0}" type="presOf" srcId="{F980BFD2-3547-45FC-85F2-DF59EEF63803}" destId="{CC20B48A-D168-473E-B8F1-CFC4A89D838E}" srcOrd="1" destOrd="0" presId="urn:microsoft.com/office/officeart/2005/8/layout/radial5"/>
    <dgm:cxn modelId="{3A96F36F-0065-4806-B1A4-733E988D7E83}" srcId="{5EB4FACB-644A-4808-8132-14DECBA4470B}" destId="{0997367E-4F5C-4501-9BE4-D72DBD471405}" srcOrd="3" destOrd="0" parTransId="{F980BFD2-3547-45FC-85F2-DF59EEF63803}" sibTransId="{16584071-D791-44A0-B008-9FFA5838811B}"/>
    <dgm:cxn modelId="{3FE73C14-F6C8-4E3E-A6FD-FC23A8248F39}" type="presOf" srcId="{A9CAB179-A7E3-49CA-90F0-87E53E5B3B04}" destId="{A4B933F4-91D8-445C-B90C-C811C3F5F7C7}" srcOrd="0" destOrd="0" presId="urn:microsoft.com/office/officeart/2005/8/layout/radial5"/>
    <dgm:cxn modelId="{6CCF102D-BD05-4658-9C15-688DF0204791}" type="presOf" srcId="{153EF9B0-BDCC-414A-AA99-2697AD44DCBA}" destId="{40FB98F0-7CE0-4170-8311-BBEA86069EC4}" srcOrd="1" destOrd="0" presId="urn:microsoft.com/office/officeart/2005/8/layout/radial5"/>
    <dgm:cxn modelId="{CD563C11-0C44-4A93-B91F-A8F0E3E82B8B}" srcId="{5EB4FACB-644A-4808-8132-14DECBA4470B}" destId="{5D4D3F9E-099B-45D7-849F-46031AE419E9}" srcOrd="1" destOrd="0" parTransId="{153EF9B0-BDCC-414A-AA99-2697AD44DCBA}" sibTransId="{8305D386-931C-4DEE-BDAE-B1C863114F59}"/>
    <dgm:cxn modelId="{66C51051-CAEA-4353-A3EF-CD892A321520}" type="presOf" srcId="{460731AB-D65D-4313-861A-21D6D39EC3EC}" destId="{3DFC3988-170A-4DC1-BA8C-C1EC01229020}" srcOrd="0" destOrd="0" presId="urn:microsoft.com/office/officeart/2005/8/layout/radial5"/>
    <dgm:cxn modelId="{CBDB5173-7369-4ED5-A851-CA147169AE39}" type="presOf" srcId="{5EB4FACB-644A-4808-8132-14DECBA4470B}" destId="{22536EB8-8F85-47AD-884D-837AD6B55A8F}" srcOrd="0" destOrd="0" presId="urn:microsoft.com/office/officeart/2005/8/layout/radial5"/>
    <dgm:cxn modelId="{672034B4-EF5E-4040-997D-FDE3FB7FB278}" srcId="{5EB4FACB-644A-4808-8132-14DECBA4470B}" destId="{FE9EDD06-04A3-4588-BE54-9898E3D13BB2}" srcOrd="0" destOrd="0" parTransId="{A9CAB179-A7E3-49CA-90F0-87E53E5B3B04}" sibTransId="{FFA2D53B-0C51-4A47-AC43-7D2436B305A4}"/>
    <dgm:cxn modelId="{799058FA-77B1-45C4-BC56-576CEF7D001D}" type="presOf" srcId="{CA11E2C5-3283-47BC-8689-FF4A76314FB2}" destId="{53BC93E8-8D10-4C32-A17F-5CCA29CA6AB0}" srcOrd="0" destOrd="0" presId="urn:microsoft.com/office/officeart/2005/8/layout/radial5"/>
    <dgm:cxn modelId="{9D4163C3-06DA-4755-B556-FF04EEA88905}" type="presOf" srcId="{C04E095E-6D73-4CEE-8271-8A43384BEC9E}" destId="{1BE40898-4206-47B8-B558-C1C3DEBE97F1}" srcOrd="1" destOrd="0" presId="urn:microsoft.com/office/officeart/2005/8/layout/radial5"/>
    <dgm:cxn modelId="{0E8400DC-DB7F-4C5A-97BD-22EDDDD017FB}" srcId="{460731AB-D65D-4313-861A-21D6D39EC3EC}" destId="{5EB4FACB-644A-4808-8132-14DECBA4470B}" srcOrd="0" destOrd="0" parTransId="{86C48CE5-3E6C-4E50-9554-C15C4A7A8B88}" sibTransId="{5C147F2F-AD88-4F8E-A961-45CA6E67C931}"/>
    <dgm:cxn modelId="{813D496D-A91E-47DC-8540-0C2E5E2C95B6}" type="presOf" srcId="{FE9EDD06-04A3-4588-BE54-9898E3D13BB2}" destId="{BAC5BC61-12AE-4F21-9055-C4DEE44826A3}" srcOrd="0" destOrd="0" presId="urn:microsoft.com/office/officeart/2005/8/layout/radial5"/>
    <dgm:cxn modelId="{5BA12C25-EB16-4D69-B3E6-7B0881400DB3}" type="presOf" srcId="{A9CAB179-A7E3-49CA-90F0-87E53E5B3B04}" destId="{BF723199-B49B-4178-A69B-523882A8B349}" srcOrd="1" destOrd="0" presId="urn:microsoft.com/office/officeart/2005/8/layout/radial5"/>
    <dgm:cxn modelId="{7A3889A0-4AFA-49CE-91BE-444FF8FEE318}" type="presOf" srcId="{B8B9F3FC-0BF7-4816-8B13-E3EA741B0091}" destId="{EC2C7752-7056-41A3-8346-5A53E3F42355}" srcOrd="0" destOrd="0" presId="urn:microsoft.com/office/officeart/2005/8/layout/radial5"/>
    <dgm:cxn modelId="{D2C56693-3CC3-4B72-A3CA-6F56574482DB}" srcId="{5EB4FACB-644A-4808-8132-14DECBA4470B}" destId="{6D935652-1CB2-42F5-970B-0D70ADCEE0D3}" srcOrd="4" destOrd="0" parTransId="{B8B9F3FC-0BF7-4816-8B13-E3EA741B0091}" sibTransId="{BA979DFB-38AA-47FC-BA9A-54F6BF783F83}"/>
    <dgm:cxn modelId="{121A842D-E85D-4581-B0B2-F2162F0EDECE}" type="presOf" srcId="{153EF9B0-BDCC-414A-AA99-2697AD44DCBA}" destId="{44FDF43C-51C9-4C45-86F3-B9F9EAEA44AF}" srcOrd="0" destOrd="0" presId="urn:microsoft.com/office/officeart/2005/8/layout/radial5"/>
    <dgm:cxn modelId="{A411A1B4-1DD3-4E6F-9764-8EE4FC90F4F2}" type="presParOf" srcId="{3DFC3988-170A-4DC1-BA8C-C1EC01229020}" destId="{22536EB8-8F85-47AD-884D-837AD6B55A8F}" srcOrd="0" destOrd="0" presId="urn:microsoft.com/office/officeart/2005/8/layout/radial5"/>
    <dgm:cxn modelId="{8364B445-10D8-4A4A-B5FA-AFB48C7915D0}" type="presParOf" srcId="{3DFC3988-170A-4DC1-BA8C-C1EC01229020}" destId="{A4B933F4-91D8-445C-B90C-C811C3F5F7C7}" srcOrd="1" destOrd="0" presId="urn:microsoft.com/office/officeart/2005/8/layout/radial5"/>
    <dgm:cxn modelId="{6BDAE97D-1D26-44D3-8084-8EC45AD4142E}" type="presParOf" srcId="{A4B933F4-91D8-445C-B90C-C811C3F5F7C7}" destId="{BF723199-B49B-4178-A69B-523882A8B349}" srcOrd="0" destOrd="0" presId="urn:microsoft.com/office/officeart/2005/8/layout/radial5"/>
    <dgm:cxn modelId="{CF0F3FB6-87CF-4E29-A588-6A20FE33843E}" type="presParOf" srcId="{3DFC3988-170A-4DC1-BA8C-C1EC01229020}" destId="{BAC5BC61-12AE-4F21-9055-C4DEE44826A3}" srcOrd="2" destOrd="0" presId="urn:microsoft.com/office/officeart/2005/8/layout/radial5"/>
    <dgm:cxn modelId="{34EAA07F-A3D0-418D-8246-FBEAFFE2FBA8}" type="presParOf" srcId="{3DFC3988-170A-4DC1-BA8C-C1EC01229020}" destId="{44FDF43C-51C9-4C45-86F3-B9F9EAEA44AF}" srcOrd="3" destOrd="0" presId="urn:microsoft.com/office/officeart/2005/8/layout/radial5"/>
    <dgm:cxn modelId="{1754C28D-46E9-4D30-AE12-C9BFE0520A3A}" type="presParOf" srcId="{44FDF43C-51C9-4C45-86F3-B9F9EAEA44AF}" destId="{40FB98F0-7CE0-4170-8311-BBEA86069EC4}" srcOrd="0" destOrd="0" presId="urn:microsoft.com/office/officeart/2005/8/layout/radial5"/>
    <dgm:cxn modelId="{0FD9BD1F-3817-4EC4-BF74-774537DEE061}" type="presParOf" srcId="{3DFC3988-170A-4DC1-BA8C-C1EC01229020}" destId="{608A3E7A-BF1B-4D2A-870C-5EA27E66E673}" srcOrd="4" destOrd="0" presId="urn:microsoft.com/office/officeart/2005/8/layout/radial5"/>
    <dgm:cxn modelId="{60B58D36-2EA6-4201-B95F-B7AA65F7A15D}" type="presParOf" srcId="{3DFC3988-170A-4DC1-BA8C-C1EC01229020}" destId="{28C81614-8DBC-4209-9D23-D7D56EC986AD}" srcOrd="5" destOrd="0" presId="urn:microsoft.com/office/officeart/2005/8/layout/radial5"/>
    <dgm:cxn modelId="{E6A96D5D-E093-4049-967D-74DE83EAB341}" type="presParOf" srcId="{28C81614-8DBC-4209-9D23-D7D56EC986AD}" destId="{1BE40898-4206-47B8-B558-C1C3DEBE97F1}" srcOrd="0" destOrd="0" presId="urn:microsoft.com/office/officeart/2005/8/layout/radial5"/>
    <dgm:cxn modelId="{6C7951F3-8A34-4410-99FB-1B9DD90860E3}" type="presParOf" srcId="{3DFC3988-170A-4DC1-BA8C-C1EC01229020}" destId="{53BC93E8-8D10-4C32-A17F-5CCA29CA6AB0}" srcOrd="6" destOrd="0" presId="urn:microsoft.com/office/officeart/2005/8/layout/radial5"/>
    <dgm:cxn modelId="{7B761F1F-7F2D-429B-8366-92305BF94A4C}" type="presParOf" srcId="{3DFC3988-170A-4DC1-BA8C-C1EC01229020}" destId="{0BAB17DA-9273-4F94-9373-A7C834D5D378}" srcOrd="7" destOrd="0" presId="urn:microsoft.com/office/officeart/2005/8/layout/radial5"/>
    <dgm:cxn modelId="{A6393488-6913-41D1-A7FE-CF0DE220AAAF}" type="presParOf" srcId="{0BAB17DA-9273-4F94-9373-A7C834D5D378}" destId="{CC20B48A-D168-473E-B8F1-CFC4A89D838E}" srcOrd="0" destOrd="0" presId="urn:microsoft.com/office/officeart/2005/8/layout/radial5"/>
    <dgm:cxn modelId="{11055DFA-00A8-48EC-BF6C-016ACE4195DF}" type="presParOf" srcId="{3DFC3988-170A-4DC1-BA8C-C1EC01229020}" destId="{7B3F01F7-C12E-4F61-A8D8-370A7A71F738}" srcOrd="8" destOrd="0" presId="urn:microsoft.com/office/officeart/2005/8/layout/radial5"/>
    <dgm:cxn modelId="{5D3D04FD-BB3D-40ED-9919-C718C91F5C0E}" type="presParOf" srcId="{3DFC3988-170A-4DC1-BA8C-C1EC01229020}" destId="{EC2C7752-7056-41A3-8346-5A53E3F42355}" srcOrd="9" destOrd="0" presId="urn:microsoft.com/office/officeart/2005/8/layout/radial5"/>
    <dgm:cxn modelId="{E78B76A7-08C3-4210-8990-40604ADD2991}" type="presParOf" srcId="{EC2C7752-7056-41A3-8346-5A53E3F42355}" destId="{D261DF69-ACFD-4094-82DF-B5F5A04110ED}" srcOrd="0" destOrd="0" presId="urn:microsoft.com/office/officeart/2005/8/layout/radial5"/>
    <dgm:cxn modelId="{AE44C663-CFCF-4A2F-8356-665A49DC991A}" type="presParOf" srcId="{3DFC3988-170A-4DC1-BA8C-C1EC01229020}" destId="{2B99E9E1-CD78-41D0-963E-5F00861AFF9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64DAF-A8F3-4168-82F4-78DA588AEE6C}">
      <dsp:nvSpPr>
        <dsp:cNvPr id="0" name=""/>
        <dsp:cNvSpPr/>
      </dsp:nvSpPr>
      <dsp:spPr>
        <a:xfrm>
          <a:off x="3326757" y="297674"/>
          <a:ext cx="1519340" cy="151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EC008C"/>
              </a:solidFill>
            </a:rPr>
            <a:t>Student Feedback</a:t>
          </a:r>
          <a:endParaRPr lang="en-GB" sz="2200" b="1" kern="1200" dirty="0">
            <a:solidFill>
              <a:srgbClr val="EC008C"/>
            </a:solidFill>
          </a:endParaRPr>
        </a:p>
      </dsp:txBody>
      <dsp:txXfrm>
        <a:off x="3326757" y="297674"/>
        <a:ext cx="1519340" cy="1519340"/>
      </dsp:txXfrm>
    </dsp:sp>
    <dsp:sp modelId="{48DC2F83-150F-4ED7-9D15-23E30127D48C}">
      <dsp:nvSpPr>
        <dsp:cNvPr id="0" name=""/>
        <dsp:cNvSpPr/>
      </dsp:nvSpPr>
      <dsp:spPr>
        <a:xfrm>
          <a:off x="1011510" y="-1536"/>
          <a:ext cx="3593602" cy="3593602"/>
        </a:xfrm>
        <a:prstGeom prst="circularArrow">
          <a:avLst>
            <a:gd name="adj1" fmla="val 8244"/>
            <a:gd name="adj2" fmla="val 575772"/>
            <a:gd name="adj3" fmla="val 2965433"/>
            <a:gd name="adj4" fmla="val 50665"/>
            <a:gd name="adj5" fmla="val 9618"/>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569F2-00E8-4D76-894B-A4FF3CCC19D3}">
      <dsp:nvSpPr>
        <dsp:cNvPr id="0" name=""/>
        <dsp:cNvSpPr/>
      </dsp:nvSpPr>
      <dsp:spPr>
        <a:xfrm>
          <a:off x="2048641" y="2511435"/>
          <a:ext cx="1519340" cy="151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F47C32"/>
              </a:solidFill>
            </a:rPr>
            <a:t>Dialogue with the university</a:t>
          </a:r>
          <a:endParaRPr lang="en-GB" sz="2200" b="1" kern="1200" dirty="0">
            <a:solidFill>
              <a:srgbClr val="F47C32"/>
            </a:solidFill>
          </a:endParaRPr>
        </a:p>
      </dsp:txBody>
      <dsp:txXfrm>
        <a:off x="2048641" y="2511435"/>
        <a:ext cx="1519340" cy="1519340"/>
      </dsp:txXfrm>
    </dsp:sp>
    <dsp:sp modelId="{47F98366-1742-4A57-9A57-2939477AA2E6}">
      <dsp:nvSpPr>
        <dsp:cNvPr id="0" name=""/>
        <dsp:cNvSpPr/>
      </dsp:nvSpPr>
      <dsp:spPr>
        <a:xfrm>
          <a:off x="1011510" y="-1536"/>
          <a:ext cx="3593602" cy="3593602"/>
        </a:xfrm>
        <a:prstGeom prst="circularArrow">
          <a:avLst>
            <a:gd name="adj1" fmla="val 8244"/>
            <a:gd name="adj2" fmla="val 575772"/>
            <a:gd name="adj3" fmla="val 10173562"/>
            <a:gd name="adj4" fmla="val 7258794"/>
            <a:gd name="adj5" fmla="val 9618"/>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104A7-A3C0-4BEA-86ED-E14B508BAE99}">
      <dsp:nvSpPr>
        <dsp:cNvPr id="0" name=""/>
        <dsp:cNvSpPr/>
      </dsp:nvSpPr>
      <dsp:spPr>
        <a:xfrm>
          <a:off x="770526" y="297674"/>
          <a:ext cx="1519340" cy="151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b="1" kern="1200" dirty="0" smtClean="0">
              <a:solidFill>
                <a:srgbClr val="0072BC"/>
              </a:solidFill>
            </a:rPr>
            <a:t>Improved learning experience</a:t>
          </a:r>
          <a:endParaRPr lang="en-GB" sz="2200" b="1" kern="1200" dirty="0">
            <a:solidFill>
              <a:srgbClr val="0072BC"/>
            </a:solidFill>
          </a:endParaRPr>
        </a:p>
      </dsp:txBody>
      <dsp:txXfrm>
        <a:off x="770526" y="297674"/>
        <a:ext cx="1519340" cy="1519340"/>
      </dsp:txXfrm>
    </dsp:sp>
    <dsp:sp modelId="{01EC8CD9-BF72-4A64-831B-18DFC2AA299F}">
      <dsp:nvSpPr>
        <dsp:cNvPr id="0" name=""/>
        <dsp:cNvSpPr/>
      </dsp:nvSpPr>
      <dsp:spPr>
        <a:xfrm>
          <a:off x="1296160" y="9"/>
          <a:ext cx="3593602" cy="3593602"/>
        </a:xfrm>
        <a:prstGeom prst="circularArrow">
          <a:avLst>
            <a:gd name="adj1" fmla="val 8244"/>
            <a:gd name="adj2" fmla="val 575772"/>
            <a:gd name="adj3" fmla="val 16858195"/>
            <a:gd name="adj4" fmla="val 14966033"/>
            <a:gd name="adj5" fmla="val 9618"/>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4D2EE-2B6D-45F2-B903-A666074C924E}">
      <dsp:nvSpPr>
        <dsp:cNvPr id="0" name=""/>
        <dsp:cNvSpPr/>
      </dsp:nvSpPr>
      <dsp:spPr>
        <a:xfrm>
          <a:off x="3420731" y="2778"/>
          <a:ext cx="1799496" cy="1169672"/>
        </a:xfrm>
        <a:prstGeom prst="roundRect">
          <a:avLst/>
        </a:prstGeom>
        <a:solidFill>
          <a:srgbClr val="D80E8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Stage One</a:t>
          </a:r>
        </a:p>
        <a:p>
          <a:pPr lvl="0" algn="ctr" defTabSz="666750">
            <a:lnSpc>
              <a:spcPct val="90000"/>
            </a:lnSpc>
            <a:spcBef>
              <a:spcPct val="0"/>
            </a:spcBef>
            <a:spcAft>
              <a:spcPct val="35000"/>
            </a:spcAft>
          </a:pPr>
          <a:r>
            <a:rPr lang="en-GB" sz="1600" b="0" kern="1200" dirty="0" smtClean="0"/>
            <a:t>Gather feedback from students</a:t>
          </a:r>
          <a:endParaRPr lang="en-GB" sz="1600" b="0" kern="1200" dirty="0"/>
        </a:p>
      </dsp:txBody>
      <dsp:txXfrm>
        <a:off x="3477830" y="59877"/>
        <a:ext cx="1685298" cy="1055474"/>
      </dsp:txXfrm>
    </dsp:sp>
    <dsp:sp modelId="{2280A543-E5DF-4967-93F4-43FF762E40E0}">
      <dsp:nvSpPr>
        <dsp:cNvPr id="0" name=""/>
        <dsp:cNvSpPr/>
      </dsp:nvSpPr>
      <dsp:spPr>
        <a:xfrm>
          <a:off x="3100172" y="800721"/>
          <a:ext cx="3865330" cy="3865330"/>
        </a:xfrm>
        <a:custGeom>
          <a:avLst/>
          <a:gdLst/>
          <a:ahLst/>
          <a:cxnLst/>
          <a:rect l="0" t="0" r="0" b="0"/>
          <a:pathLst>
            <a:path>
              <a:moveTo>
                <a:pt x="2513180" y="89245"/>
              </a:moveTo>
              <a:arcTo wR="1932665" hR="1932665" stAng="17248791" swAng="2329349"/>
            </a:path>
          </a:pathLst>
        </a:custGeom>
        <a:noFill/>
        <a:ln w="635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16DF96B7-9B88-43F7-AE32-6CE49BFF7E53}">
      <dsp:nvSpPr>
        <dsp:cNvPr id="0" name=""/>
        <dsp:cNvSpPr/>
      </dsp:nvSpPr>
      <dsp:spPr>
        <a:xfrm>
          <a:off x="5976661" y="2016222"/>
          <a:ext cx="1799496" cy="1169672"/>
        </a:xfrm>
        <a:prstGeom prst="roundRect">
          <a:avLst/>
        </a:prstGeom>
        <a:solidFill>
          <a:srgbClr val="F47C32"/>
        </a:solidFill>
        <a:ln w="25400" cap="flat" cmpd="sng" algn="ctr">
          <a:solidFill>
            <a:srgbClr val="F47C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Stage Two</a:t>
          </a:r>
        </a:p>
        <a:p>
          <a:pPr lvl="0" algn="ctr" defTabSz="666750">
            <a:lnSpc>
              <a:spcPct val="90000"/>
            </a:lnSpc>
            <a:spcBef>
              <a:spcPct val="0"/>
            </a:spcBef>
            <a:spcAft>
              <a:spcPct val="35000"/>
            </a:spcAft>
          </a:pPr>
          <a:r>
            <a:rPr lang="en-GB" sz="1600" b="0" kern="1200" dirty="0" smtClean="0"/>
            <a:t>Prepare to present your feedback</a:t>
          </a:r>
          <a:endParaRPr lang="en-GB" sz="1600" b="0" kern="1200" dirty="0"/>
        </a:p>
      </dsp:txBody>
      <dsp:txXfrm>
        <a:off x="6033760" y="2073321"/>
        <a:ext cx="1685298" cy="1055474"/>
      </dsp:txXfrm>
    </dsp:sp>
    <dsp:sp modelId="{4431BB44-E06A-4687-938D-90AB1D5A796B}">
      <dsp:nvSpPr>
        <dsp:cNvPr id="0" name=""/>
        <dsp:cNvSpPr/>
      </dsp:nvSpPr>
      <dsp:spPr>
        <a:xfrm>
          <a:off x="3175590" y="300089"/>
          <a:ext cx="3865330" cy="3865330"/>
        </a:xfrm>
        <a:custGeom>
          <a:avLst/>
          <a:gdLst/>
          <a:ahLst/>
          <a:cxnLst/>
          <a:rect l="0" t="0" r="0" b="0"/>
          <a:pathLst>
            <a:path>
              <a:moveTo>
                <a:pt x="3404458" y="3185269"/>
              </a:moveTo>
              <a:arcTo wR="1932665" hR="1932665" stAng="2424014" swAng="2088965"/>
            </a:path>
          </a:pathLst>
        </a:custGeom>
        <a:noFill/>
        <a:ln w="635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9E5C1A53-8DDC-4D88-B47A-BDCEA4C40FD1}">
      <dsp:nvSpPr>
        <dsp:cNvPr id="0" name=""/>
        <dsp:cNvSpPr/>
      </dsp:nvSpPr>
      <dsp:spPr>
        <a:xfrm>
          <a:off x="3441316" y="3816432"/>
          <a:ext cx="1799496" cy="1169672"/>
        </a:xfrm>
        <a:prstGeom prst="roundRect">
          <a:avLst/>
        </a:prstGeom>
        <a:solidFill>
          <a:srgbClr val="0072BC"/>
        </a:solidFill>
        <a:ln w="25400" cap="flat" cmpd="sng" algn="ctr">
          <a:solidFill>
            <a:srgbClr val="0072B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Stage Three</a:t>
          </a:r>
        </a:p>
        <a:p>
          <a:pPr lvl="0" algn="ctr" defTabSz="666750">
            <a:lnSpc>
              <a:spcPct val="90000"/>
            </a:lnSpc>
            <a:spcBef>
              <a:spcPct val="0"/>
            </a:spcBef>
            <a:spcAft>
              <a:spcPct val="35000"/>
            </a:spcAft>
          </a:pPr>
          <a:r>
            <a:rPr lang="en-GB" sz="1600" b="0" kern="1200" dirty="0" smtClean="0"/>
            <a:t>Present your feedback to the right person(s) at the right time(s)</a:t>
          </a:r>
          <a:endParaRPr lang="en-GB" sz="1600" b="0" kern="1200" dirty="0"/>
        </a:p>
      </dsp:txBody>
      <dsp:txXfrm>
        <a:off x="3498415" y="3873531"/>
        <a:ext cx="1685298" cy="1055474"/>
      </dsp:txXfrm>
    </dsp:sp>
    <dsp:sp modelId="{2732F8DD-8FE9-430B-A396-AFFD1EF27410}">
      <dsp:nvSpPr>
        <dsp:cNvPr id="0" name=""/>
        <dsp:cNvSpPr/>
      </dsp:nvSpPr>
      <dsp:spPr>
        <a:xfrm>
          <a:off x="1691301" y="326613"/>
          <a:ext cx="3865330" cy="3865330"/>
        </a:xfrm>
        <a:custGeom>
          <a:avLst/>
          <a:gdLst/>
          <a:ahLst/>
          <a:cxnLst/>
          <a:rect l="0" t="0" r="0" b="0"/>
          <a:pathLst>
            <a:path>
              <a:moveTo>
                <a:pt x="1392761" y="3788385"/>
              </a:moveTo>
              <a:arcTo wR="1932665" hR="1932665" stAng="6373310" swAng="2077526"/>
            </a:path>
          </a:pathLst>
        </a:custGeom>
        <a:noFill/>
        <a:ln w="635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 modelId="{EEA929A2-0706-4B1D-A060-461500678231}">
      <dsp:nvSpPr>
        <dsp:cNvPr id="0" name=""/>
        <dsp:cNvSpPr/>
      </dsp:nvSpPr>
      <dsp:spPr>
        <a:xfrm>
          <a:off x="936097" y="2007458"/>
          <a:ext cx="1799496" cy="1169672"/>
        </a:xfrm>
        <a:prstGeom prst="roundRect">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Stage Four</a:t>
          </a:r>
        </a:p>
        <a:p>
          <a:pPr lvl="0" algn="ctr" defTabSz="666750">
            <a:lnSpc>
              <a:spcPct val="90000"/>
            </a:lnSpc>
            <a:spcBef>
              <a:spcPct val="0"/>
            </a:spcBef>
            <a:spcAft>
              <a:spcPct val="35000"/>
            </a:spcAft>
          </a:pPr>
          <a:r>
            <a:rPr lang="en-GB" sz="1600" b="0" kern="1200" smtClean="0"/>
            <a:t>Feedback outcome(s) back to students</a:t>
          </a:r>
          <a:endParaRPr lang="en-GB" sz="1600" b="0" kern="1200" dirty="0"/>
        </a:p>
      </dsp:txBody>
      <dsp:txXfrm>
        <a:off x="993196" y="2064557"/>
        <a:ext cx="1685298" cy="1055474"/>
      </dsp:txXfrm>
    </dsp:sp>
    <dsp:sp modelId="{0AE8B7D4-97B8-47D3-8CBC-C75E598ADC0F}">
      <dsp:nvSpPr>
        <dsp:cNvPr id="0" name=""/>
        <dsp:cNvSpPr/>
      </dsp:nvSpPr>
      <dsp:spPr>
        <a:xfrm>
          <a:off x="1750291" y="791955"/>
          <a:ext cx="3865330" cy="3865330"/>
        </a:xfrm>
        <a:custGeom>
          <a:avLst/>
          <a:gdLst/>
          <a:ahLst/>
          <a:cxnLst/>
          <a:rect l="0" t="0" r="0" b="0"/>
          <a:pathLst>
            <a:path>
              <a:moveTo>
                <a:pt x="317583" y="871200"/>
              </a:moveTo>
              <a:arcTo wR="1932665" hR="1932665" stAng="12798824" swAng="2241387"/>
            </a:path>
          </a:pathLst>
        </a:custGeom>
        <a:noFill/>
        <a:ln w="63500" cap="flat" cmpd="sng" algn="ctr">
          <a:solidFill>
            <a:schemeClr val="tx1">
              <a:lumMod val="50000"/>
              <a:lumOff val="5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36EB8-8F85-47AD-884D-837AD6B55A8F}">
      <dsp:nvSpPr>
        <dsp:cNvPr id="0" name=""/>
        <dsp:cNvSpPr/>
      </dsp:nvSpPr>
      <dsp:spPr>
        <a:xfrm>
          <a:off x="3518134" y="1850843"/>
          <a:ext cx="1422223" cy="1267637"/>
        </a:xfrm>
        <a:prstGeom prst="ellipse">
          <a:avLst/>
        </a:prstGeom>
        <a:solidFill>
          <a:srgbClr val="D80E86"/>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GCU Learning Experience</a:t>
          </a:r>
          <a:endParaRPr lang="en-GB" sz="1400" b="1" kern="1200" dirty="0"/>
        </a:p>
      </dsp:txBody>
      <dsp:txXfrm>
        <a:off x="3726414" y="2036484"/>
        <a:ext cx="1005663" cy="896355"/>
      </dsp:txXfrm>
    </dsp:sp>
    <dsp:sp modelId="{A4B933F4-91D8-445C-B90C-C811C3F5F7C7}">
      <dsp:nvSpPr>
        <dsp:cNvPr id="0" name=""/>
        <dsp:cNvSpPr/>
      </dsp:nvSpPr>
      <dsp:spPr>
        <a:xfrm rot="16189699">
          <a:off x="4014508" y="1355384"/>
          <a:ext cx="424056" cy="449988"/>
        </a:xfrm>
        <a:prstGeom prst="rightArrow">
          <a:avLst>
            <a:gd name="adj1" fmla="val 60000"/>
            <a:gd name="adj2" fmla="val 50000"/>
          </a:avLst>
        </a:prstGeom>
        <a:solidFill>
          <a:srgbClr val="D80E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4078307" y="1508990"/>
        <a:ext cx="296839" cy="269992"/>
      </dsp:txXfrm>
    </dsp:sp>
    <dsp:sp modelId="{BAC5BC61-12AE-4F21-9055-C4DEE44826A3}">
      <dsp:nvSpPr>
        <dsp:cNvPr id="0" name=""/>
        <dsp:cNvSpPr/>
      </dsp:nvSpPr>
      <dsp:spPr>
        <a:xfrm>
          <a:off x="3561945" y="-30310"/>
          <a:ext cx="1323495" cy="1323495"/>
        </a:xfrm>
        <a:prstGeom prst="ellipse">
          <a:avLst/>
        </a:prstGeom>
        <a:solidFill>
          <a:schemeClr val="bg1"/>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D80E86"/>
              </a:solidFill>
            </a:rPr>
            <a:t>Learning &amp; Teaching Process</a:t>
          </a:r>
          <a:endParaRPr lang="en-GB" sz="1200" b="1" kern="1200" dirty="0">
            <a:solidFill>
              <a:srgbClr val="D80E86"/>
            </a:solidFill>
          </a:endParaRPr>
        </a:p>
      </dsp:txBody>
      <dsp:txXfrm>
        <a:off x="3755766" y="163511"/>
        <a:ext cx="935853" cy="935853"/>
      </dsp:txXfrm>
    </dsp:sp>
    <dsp:sp modelId="{44FDF43C-51C9-4C45-86F3-B9F9EAEA44AF}">
      <dsp:nvSpPr>
        <dsp:cNvPr id="0" name=""/>
        <dsp:cNvSpPr/>
      </dsp:nvSpPr>
      <dsp:spPr>
        <a:xfrm rot="19987603">
          <a:off x="4926972" y="1605434"/>
          <a:ext cx="1186662" cy="449988"/>
        </a:xfrm>
        <a:prstGeom prst="rightArrow">
          <a:avLst>
            <a:gd name="adj1" fmla="val 60000"/>
            <a:gd name="adj2" fmla="val 50000"/>
          </a:avLst>
        </a:prstGeom>
        <a:solidFill>
          <a:srgbClr val="D80E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34261" y="1725942"/>
        <a:ext cx="1051666" cy="269992"/>
      </dsp:txXfrm>
    </dsp:sp>
    <dsp:sp modelId="{608A3E7A-BF1B-4D2A-870C-5EA27E66E673}">
      <dsp:nvSpPr>
        <dsp:cNvPr id="0" name=""/>
        <dsp:cNvSpPr/>
      </dsp:nvSpPr>
      <dsp:spPr>
        <a:xfrm>
          <a:off x="6163333" y="507494"/>
          <a:ext cx="1323495" cy="1323495"/>
        </a:xfrm>
        <a:prstGeom prst="ellipse">
          <a:avLst/>
        </a:prstGeom>
        <a:solidFill>
          <a:schemeClr val="bg1"/>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D80E86"/>
              </a:solidFill>
            </a:rPr>
            <a:t>Learning Resources &amp; Facilities</a:t>
          </a:r>
          <a:endParaRPr lang="en-GB" sz="1200" b="1" kern="1200" dirty="0">
            <a:solidFill>
              <a:srgbClr val="D80E86"/>
            </a:solidFill>
          </a:endParaRPr>
        </a:p>
      </dsp:txBody>
      <dsp:txXfrm>
        <a:off x="6357154" y="701315"/>
        <a:ext cx="935853" cy="935853"/>
      </dsp:txXfrm>
    </dsp:sp>
    <dsp:sp modelId="{28C81614-8DBC-4209-9D23-D7D56EC986AD}">
      <dsp:nvSpPr>
        <dsp:cNvPr id="0" name=""/>
        <dsp:cNvSpPr/>
      </dsp:nvSpPr>
      <dsp:spPr>
        <a:xfrm rot="1711994">
          <a:off x="4895035" y="2955982"/>
          <a:ext cx="1335714" cy="449988"/>
        </a:xfrm>
        <a:prstGeom prst="rightArrow">
          <a:avLst>
            <a:gd name="adj1" fmla="val 60000"/>
            <a:gd name="adj2" fmla="val 50000"/>
          </a:avLst>
        </a:prstGeom>
        <a:solidFill>
          <a:srgbClr val="D80E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903233" y="3013738"/>
        <a:ext cx="1200718" cy="269992"/>
      </dsp:txXfrm>
    </dsp:sp>
    <dsp:sp modelId="{53BC93E8-8D10-4C32-A17F-5CCA29CA6AB0}">
      <dsp:nvSpPr>
        <dsp:cNvPr id="0" name=""/>
        <dsp:cNvSpPr/>
      </dsp:nvSpPr>
      <dsp:spPr>
        <a:xfrm>
          <a:off x="6115294" y="3207796"/>
          <a:ext cx="1561698" cy="1453754"/>
        </a:xfrm>
        <a:prstGeom prst="ellipse">
          <a:avLst/>
        </a:prstGeom>
        <a:solidFill>
          <a:schemeClr val="bg1"/>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rgbClr val="D80E86"/>
              </a:solidFill>
            </a:rPr>
            <a:t>Assessment &amp; Feedback</a:t>
          </a:r>
          <a:endParaRPr lang="en-GB" sz="1300" b="1" kern="1200" dirty="0">
            <a:solidFill>
              <a:srgbClr val="D80E86"/>
            </a:solidFill>
          </a:endParaRPr>
        </a:p>
      </dsp:txBody>
      <dsp:txXfrm>
        <a:off x="6343999" y="3420693"/>
        <a:ext cx="1104288" cy="1027960"/>
      </dsp:txXfrm>
    </dsp:sp>
    <dsp:sp modelId="{0BAB17DA-9273-4F94-9373-A7C834D5D378}">
      <dsp:nvSpPr>
        <dsp:cNvPr id="0" name=""/>
        <dsp:cNvSpPr/>
      </dsp:nvSpPr>
      <dsp:spPr>
        <a:xfrm rot="9164189">
          <a:off x="2137055" y="2979285"/>
          <a:ext cx="1391554" cy="449988"/>
        </a:xfrm>
        <a:prstGeom prst="rightArrow">
          <a:avLst>
            <a:gd name="adj1" fmla="val 60000"/>
            <a:gd name="adj2" fmla="val 50000"/>
          </a:avLst>
        </a:prstGeom>
        <a:solidFill>
          <a:srgbClr val="D80E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2264553" y="3038363"/>
        <a:ext cx="1256558" cy="269992"/>
      </dsp:txXfrm>
    </dsp:sp>
    <dsp:sp modelId="{7B3F01F7-C12E-4F61-A8D8-370A7A71F738}">
      <dsp:nvSpPr>
        <dsp:cNvPr id="0" name=""/>
        <dsp:cNvSpPr/>
      </dsp:nvSpPr>
      <dsp:spPr>
        <a:xfrm>
          <a:off x="753760" y="3272925"/>
          <a:ext cx="1323495" cy="1323495"/>
        </a:xfrm>
        <a:prstGeom prst="ellipse">
          <a:avLst/>
        </a:prstGeom>
        <a:solidFill>
          <a:schemeClr val="bg1"/>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D80E86"/>
              </a:solidFill>
            </a:rPr>
            <a:t>Academic Support &amp; Guidance</a:t>
          </a:r>
          <a:endParaRPr lang="en-GB" sz="1200" b="1" kern="1200" dirty="0">
            <a:solidFill>
              <a:srgbClr val="D80E86"/>
            </a:solidFill>
          </a:endParaRPr>
        </a:p>
      </dsp:txBody>
      <dsp:txXfrm>
        <a:off x="947581" y="3466746"/>
        <a:ext cx="935853" cy="935853"/>
      </dsp:txXfrm>
    </dsp:sp>
    <dsp:sp modelId="{EC2C7752-7056-41A3-8346-5A53E3F42355}">
      <dsp:nvSpPr>
        <dsp:cNvPr id="0" name=""/>
        <dsp:cNvSpPr/>
      </dsp:nvSpPr>
      <dsp:spPr>
        <a:xfrm rot="12281047">
          <a:off x="2309452" y="1667360"/>
          <a:ext cx="1262166" cy="449988"/>
        </a:xfrm>
        <a:prstGeom prst="rightArrow">
          <a:avLst>
            <a:gd name="adj1" fmla="val 60000"/>
            <a:gd name="adj2" fmla="val 50000"/>
          </a:avLst>
        </a:prstGeom>
        <a:solidFill>
          <a:srgbClr val="D80E8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2438280" y="1785546"/>
        <a:ext cx="1127170" cy="269992"/>
      </dsp:txXfrm>
    </dsp:sp>
    <dsp:sp modelId="{2B99E9E1-CD78-41D0-963E-5F00861AFF95}">
      <dsp:nvSpPr>
        <dsp:cNvPr id="0" name=""/>
        <dsp:cNvSpPr/>
      </dsp:nvSpPr>
      <dsp:spPr>
        <a:xfrm>
          <a:off x="718135" y="507491"/>
          <a:ext cx="1611528" cy="1467518"/>
        </a:xfrm>
        <a:prstGeom prst="ellipse">
          <a:avLst/>
        </a:prstGeom>
        <a:solidFill>
          <a:schemeClr val="bg1"/>
        </a:solidFill>
        <a:ln w="25400" cap="flat" cmpd="sng" algn="ctr">
          <a:solidFill>
            <a:srgbClr val="D80E8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D80E86"/>
              </a:solidFill>
            </a:rPr>
            <a:t>Employability &amp; Skills Development</a:t>
          </a:r>
          <a:endParaRPr lang="en-GB" sz="1200" b="1" kern="1200" dirty="0">
            <a:solidFill>
              <a:srgbClr val="D80E86"/>
            </a:solidFill>
          </a:endParaRPr>
        </a:p>
      </dsp:txBody>
      <dsp:txXfrm>
        <a:off x="954138" y="722404"/>
        <a:ext cx="1139522" cy="103769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A7CA166D-4737-449D-B514-31D989DB18D4}" type="datetimeFigureOut">
              <a:rPr lang="en-GB" smtClean="0"/>
              <a:t>06/10/2016</a:t>
            </a:fld>
            <a:endParaRPr lang="en-GB"/>
          </a:p>
        </p:txBody>
      </p:sp>
      <p:sp>
        <p:nvSpPr>
          <p:cNvPr id="4" name="Footer Placeholder 3"/>
          <p:cNvSpPr>
            <a:spLocks noGrp="1"/>
          </p:cNvSpPr>
          <p:nvPr>
            <p:ph type="ftr" sz="quarter" idx="2"/>
          </p:nvPr>
        </p:nvSpPr>
        <p:spPr>
          <a:xfrm>
            <a:off x="3" y="9428587"/>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428587"/>
            <a:ext cx="2945659" cy="496332"/>
          </a:xfrm>
          <a:prstGeom prst="rect">
            <a:avLst/>
          </a:prstGeom>
        </p:spPr>
        <p:txBody>
          <a:bodyPr vert="horz" lIns="91440" tIns="45720" rIns="91440" bIns="45720" rtlCol="0" anchor="b"/>
          <a:lstStyle>
            <a:lvl1pPr algn="r">
              <a:defRPr sz="1200"/>
            </a:lvl1pPr>
          </a:lstStyle>
          <a:p>
            <a:fld id="{9A291D3A-E76C-4E36-B6C0-D4E72186F8E1}" type="slidenum">
              <a:rPr lang="en-GB" smtClean="0"/>
              <a:t>‹#›</a:t>
            </a:fld>
            <a:endParaRPr lang="en-GB"/>
          </a:p>
        </p:txBody>
      </p:sp>
    </p:spTree>
    <p:extLst>
      <p:ext uri="{BB962C8B-B14F-4D97-AF65-F5344CB8AC3E}">
        <p14:creationId xmlns:p14="http://schemas.microsoft.com/office/powerpoint/2010/main" val="318811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vl1pPr>
          </a:lstStyle>
          <a:p>
            <a:fld id="{2FFBF7F7-937D-43C3-A760-A3BAE4F99AFA}" type="datetimeFigureOut">
              <a:rPr lang="en-GB" smtClean="0"/>
              <a:t>06/10/2016</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28587"/>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7"/>
            <a:ext cx="2945659" cy="496332"/>
          </a:xfrm>
          <a:prstGeom prst="rect">
            <a:avLst/>
          </a:prstGeom>
        </p:spPr>
        <p:txBody>
          <a:bodyPr vert="horz" lIns="91440" tIns="45720" rIns="91440" bIns="45720" rtlCol="0" anchor="b"/>
          <a:lstStyle>
            <a:lvl1pPr algn="r">
              <a:defRPr sz="1200"/>
            </a:lvl1pPr>
          </a:lstStyle>
          <a:p>
            <a:fld id="{6C14B98F-CA6E-4EEC-99C4-448CD2A7DAE0}" type="slidenum">
              <a:rPr lang="en-GB" smtClean="0"/>
              <a:t>‹#›</a:t>
            </a:fld>
            <a:endParaRPr lang="en-GB"/>
          </a:p>
        </p:txBody>
      </p:sp>
    </p:spTree>
    <p:extLst>
      <p:ext uri="{BB962C8B-B14F-4D97-AF65-F5344CB8AC3E}">
        <p14:creationId xmlns:p14="http://schemas.microsoft.com/office/powerpoint/2010/main" val="5864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Class Rep Training….</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am (name) and I am one of Glasgow Caledonian University Students’ Associations (role)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Just a bit of housekeeping…. </a:t>
            </a:r>
            <a:r>
              <a:rPr lang="en-GB" baseline="0" dirty="0" smtClean="0"/>
              <a:t> (</a:t>
            </a:r>
            <a:r>
              <a:rPr lang="en-GB" dirty="0" smtClean="0"/>
              <a:t>Go</a:t>
            </a:r>
            <a:r>
              <a:rPr lang="en-GB" baseline="0" dirty="0" smtClean="0"/>
              <a:t> through Fire Alarm &amp; Fire Exit Information, the </a:t>
            </a:r>
            <a:r>
              <a:rPr lang="en-GB" sz="1200" kern="1200" baseline="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ir-conditioning in the room,</a:t>
            </a:r>
            <a:r>
              <a:rPr lang="en-GB" sz="1200" kern="1200" baseline="0" dirty="0" smtClean="0">
                <a:solidFill>
                  <a:schemeClr val="tx1"/>
                </a:solidFill>
                <a:effectLst/>
                <a:latin typeface="+mn-lt"/>
                <a:ea typeface="+mn-ea"/>
                <a:cs typeface="+mn-cs"/>
              </a:rPr>
              <a:t> </a:t>
            </a:r>
            <a:r>
              <a:rPr lang="en-GB" baseline="0" dirty="0" smtClean="0"/>
              <a:t>as well where the toilets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PLEASE NOTE: If holding training on level 2 of the Association Building after 5pm, please advise participants to use the lift, not the stairs, to access the toilets on level one as the door on the stairwell to level 2 will be locked!</a:t>
            </a:r>
            <a:endParaRPr lang="en-GB" b="1"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a:t>
            </a:fld>
            <a:endParaRPr lang="en-GB"/>
          </a:p>
        </p:txBody>
      </p:sp>
    </p:spTree>
    <p:extLst>
      <p:ext uri="{BB962C8B-B14F-4D97-AF65-F5344CB8AC3E}">
        <p14:creationId xmlns:p14="http://schemas.microsoft.com/office/powerpoint/2010/main" val="860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Hopefully you now know what the role &amp; benefits of being a Class Rep are.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Now let's move on to the next section of the training and look at using the communications cycle to be a great Class Rep!</a:t>
            </a:r>
          </a:p>
          <a:p>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10</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communications cycle is an easy way to remember the four stages you need to follow  when it come to feeding back views, opinions and issues about the learning experience to the University.</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The four stages of the communications cycle are....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Stage One: Gather feedback from students.</a:t>
            </a:r>
          </a:p>
          <a:p>
            <a:r>
              <a:rPr lang="en-GB" sz="1200" b="0" i="0" kern="1200" dirty="0" smtClean="0">
                <a:solidFill>
                  <a:schemeClr val="tx1"/>
                </a:solidFill>
                <a:effectLst/>
                <a:latin typeface="+mn-lt"/>
                <a:ea typeface="+mn-ea"/>
                <a:cs typeface="+mn-cs"/>
              </a:rPr>
              <a:t>Stage Two: Get prepared to present your feedback.</a:t>
            </a:r>
          </a:p>
          <a:p>
            <a:r>
              <a:rPr lang="en-GB" sz="1200" b="0" i="0" kern="1200" dirty="0" smtClean="0">
                <a:solidFill>
                  <a:schemeClr val="tx1"/>
                </a:solidFill>
                <a:effectLst/>
                <a:latin typeface="+mn-lt"/>
                <a:ea typeface="+mn-ea"/>
                <a:cs typeface="+mn-cs"/>
              </a:rPr>
              <a:t>Stage Three: Present your feedback to the right person(s) at the right time(s).</a:t>
            </a:r>
          </a:p>
          <a:p>
            <a:r>
              <a:rPr lang="en-GB" sz="1200" b="0" i="0" kern="1200" dirty="0" smtClean="0">
                <a:solidFill>
                  <a:schemeClr val="tx1"/>
                </a:solidFill>
                <a:effectLst/>
                <a:latin typeface="+mn-lt"/>
                <a:ea typeface="+mn-ea"/>
                <a:cs typeface="+mn-cs"/>
              </a:rPr>
              <a:t>Stage Four: Feedback outcome(s) back to students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should be looking to use the Communications Cycle around any SSCG (or Programme Board) meeting you are invited to attend.</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You should also look to use the Communications Cycle any time a student(s) comes to you with views, opinions and issues about the learning experience (</a:t>
            </a:r>
            <a:r>
              <a:rPr lang="en-GB" sz="1200" b="0" i="0" kern="1200" dirty="0" err="1" smtClean="0">
                <a:solidFill>
                  <a:schemeClr val="tx1"/>
                </a:solidFill>
                <a:effectLst/>
                <a:latin typeface="+mn-lt"/>
                <a:ea typeface="+mn-ea"/>
                <a:cs typeface="+mn-cs"/>
              </a:rPr>
              <a:t>ie</a:t>
            </a:r>
            <a:r>
              <a:rPr lang="en-GB" sz="1200" b="0" i="0" kern="1200" dirty="0" smtClean="0">
                <a:solidFill>
                  <a:schemeClr val="tx1"/>
                </a:solidFill>
                <a:effectLst/>
                <a:latin typeface="+mn-lt"/>
                <a:ea typeface="+mn-ea"/>
                <a:cs typeface="+mn-cs"/>
              </a:rPr>
              <a:t> Stage One, becomes receiving feedback rather than gathering feedback). </a:t>
            </a:r>
            <a:br>
              <a:rPr lang="en-GB" sz="1200" b="0" i="0" kern="1200" dirty="0" smtClean="0">
                <a:solidFill>
                  <a:schemeClr val="tx1"/>
                </a:solidFill>
                <a:effectLst/>
                <a:latin typeface="+mn-lt"/>
                <a:ea typeface="+mn-ea"/>
                <a:cs typeface="+mn-cs"/>
              </a:rPr>
            </a:br>
            <a:endParaRPr lang="en-GB" sz="1400" b="0" i="0" kern="1200" dirty="0" smtClean="0">
              <a:solidFill>
                <a:schemeClr val="tx1"/>
              </a:solidFill>
              <a:effectLst/>
              <a:latin typeface="+mn-lt"/>
              <a:ea typeface="+mn-ea"/>
              <a:cs typeface="+mn-cs"/>
            </a:endParaRPr>
          </a:p>
          <a:p>
            <a:r>
              <a:rPr lang="en-GB" sz="1400" b="0" i="0" kern="1200" dirty="0" smtClean="0">
                <a:solidFill>
                  <a:schemeClr val="tx1"/>
                </a:solidFill>
                <a:effectLst/>
                <a:latin typeface="+mn-lt"/>
                <a:ea typeface="+mn-ea"/>
                <a:cs typeface="+mn-cs"/>
              </a:rPr>
              <a:t>If you carry out each stage of the Communications Cycle you will be a great Class Rep!</a:t>
            </a:r>
          </a:p>
          <a:p>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11</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Now let's have a look Stage One of the Communications Cycle…</a:t>
            </a:r>
            <a:endParaRPr lang="en-GB" b="0" dirty="0"/>
          </a:p>
        </p:txBody>
      </p:sp>
      <p:sp>
        <p:nvSpPr>
          <p:cNvPr id="4" name="Slide Number Placeholder 3"/>
          <p:cNvSpPr>
            <a:spLocks noGrp="1"/>
          </p:cNvSpPr>
          <p:nvPr>
            <p:ph type="sldNum" sz="quarter" idx="10"/>
          </p:nvPr>
        </p:nvSpPr>
        <p:spPr/>
        <p:txBody>
          <a:bodyPr/>
          <a:lstStyle/>
          <a:p>
            <a:fld id="{6C14B98F-CA6E-4EEC-99C4-448CD2A7DAE0}" type="slidenum">
              <a:rPr lang="en-GB" smtClean="0"/>
              <a:t>12</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Before you go off to gather feedback from the students you represent, it's important to know what type feedback you should be looking for.</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As a Class Rep you are only expected to deal with feedback related to the learning experience, not the student experience. </a:t>
            </a:r>
          </a:p>
          <a:p>
            <a:endParaRPr lang="en-GB" sz="1200" b="0" i="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Ask participants the question… </a:t>
            </a:r>
            <a:r>
              <a:rPr lang="en-GB" sz="1200" b="1" kern="1200" baseline="0" dirty="0" smtClean="0">
                <a:solidFill>
                  <a:schemeClr val="tx1"/>
                </a:solidFill>
                <a:effectLst/>
                <a:latin typeface="+mn-lt"/>
                <a:ea typeface="+mn-ea"/>
                <a:cs typeface="+mn-cs"/>
              </a:rPr>
              <a:t> </a:t>
            </a:r>
            <a:r>
              <a:rPr lang="en-GB" sz="1200" b="1" i="0" kern="1200" baseline="0" dirty="0" smtClean="0">
                <a:solidFill>
                  <a:schemeClr val="tx1"/>
                </a:solidFill>
                <a:effectLst/>
                <a:latin typeface="+mn-lt"/>
                <a:ea typeface="+mn-ea"/>
                <a:cs typeface="+mn-cs"/>
              </a:rPr>
              <a:t>What is the difference between the ‘learning experience’ and the ‘student experience’</a:t>
            </a:r>
            <a:r>
              <a:rPr lang="en-GB" sz="1200" b="1" i="0" kern="1200" dirty="0" smtClean="0">
                <a:solidFill>
                  <a:schemeClr val="tx1"/>
                </a:solidFill>
                <a:effectLst/>
                <a:latin typeface="+mn-lt"/>
                <a:ea typeface="+mn-ea"/>
                <a:cs typeface="+mn-cs"/>
              </a:rPr>
              <a:t> ?</a:t>
            </a: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Answer:</a:t>
            </a:r>
            <a:r>
              <a:rPr lang="en-GB" sz="1200" b="1"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Whereas the student experience covers everything, including things such as finance, well-being and extra-curricular activities, the learning experience only covers things that directly impact on the learning process.</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As a Class Rep you should focus on getting feedback on the following five areas of the Learning Experience...  </a:t>
            </a:r>
          </a:p>
          <a:p>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The Learning &amp; Teaching Process which covers anything to do with teaching methods and mediums, as well as module and programme frameworks.</a:t>
            </a:r>
          </a:p>
          <a:p>
            <a:pPr marL="0" indent="0">
              <a:buFont typeface="Wingdings" panose="05000000000000000000" pitchFamily="2" charset="2"/>
              <a:buNone/>
            </a:pPr>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Learning Resources &amp; Facilities which covers the </a:t>
            </a:r>
            <a:r>
              <a:rPr lang="en-GB" sz="1200" b="0" i="0" kern="1200" dirty="0" err="1" smtClean="0">
                <a:solidFill>
                  <a:schemeClr val="tx1"/>
                </a:solidFill>
                <a:effectLst/>
                <a:latin typeface="+mn-lt"/>
                <a:ea typeface="+mn-ea"/>
                <a:cs typeface="+mn-cs"/>
              </a:rPr>
              <a:t>the</a:t>
            </a:r>
            <a:r>
              <a:rPr lang="en-GB" sz="1200" b="0" i="0" kern="1200" dirty="0" smtClean="0">
                <a:solidFill>
                  <a:schemeClr val="tx1"/>
                </a:solidFill>
                <a:effectLst/>
                <a:latin typeface="+mn-lt"/>
                <a:ea typeface="+mn-ea"/>
                <a:cs typeface="+mn-cs"/>
              </a:rPr>
              <a:t> Library facilities, IT services, specialist lab equipment, as well as spaces on campus such as lecture </a:t>
            </a:r>
            <a:r>
              <a:rPr lang="en-GB" sz="1200" b="0" i="0" kern="1200" dirty="0" err="1" smtClean="0">
                <a:solidFill>
                  <a:schemeClr val="tx1"/>
                </a:solidFill>
                <a:effectLst/>
                <a:latin typeface="+mn-lt"/>
                <a:ea typeface="+mn-ea"/>
                <a:cs typeface="+mn-cs"/>
              </a:rPr>
              <a:t>theaters</a:t>
            </a:r>
            <a:r>
              <a:rPr lang="en-GB" sz="1200" b="0" i="0" kern="1200" dirty="0" smtClean="0">
                <a:solidFill>
                  <a:schemeClr val="tx1"/>
                </a:solidFill>
                <a:effectLst/>
                <a:latin typeface="+mn-lt"/>
                <a:ea typeface="+mn-ea"/>
                <a:cs typeface="+mn-cs"/>
              </a:rPr>
              <a:t>, seminar rooms and laboratories.</a:t>
            </a:r>
          </a:p>
          <a:p>
            <a:pPr marL="171450" indent="-171450">
              <a:buFont typeface="Wingdings" panose="05000000000000000000" pitchFamily="2" charset="2"/>
              <a:buChar char="§"/>
            </a:pPr>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Assessment &amp; Feedback which covers the different types of assessments (essays, presentations, lab work, placement reviews) as well as the amount and quality of feedback given on assessed activities.</a:t>
            </a:r>
          </a:p>
          <a:p>
            <a:pPr marL="171450" indent="-171450">
              <a:buFont typeface="Wingdings" panose="05000000000000000000" pitchFamily="2" charset="2"/>
              <a:buChar char="§"/>
            </a:pPr>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Support &amp; Guidance which covers all the academic support and advice  services available to campus including the Personal Tutor and the Schools' Learning Development Centre services. </a:t>
            </a:r>
          </a:p>
          <a:p>
            <a:pPr marL="171450" indent="-171450">
              <a:buFont typeface="Wingdings" panose="05000000000000000000" pitchFamily="2" charset="2"/>
              <a:buChar char="§"/>
            </a:pPr>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Employability &amp; Skills Development which covers professional development opportunities (knowledge and experience) as well as the careers advice service.</a:t>
            </a:r>
          </a:p>
          <a:p>
            <a:r>
              <a:rPr lang="en-GB" dirty="0" smtClean="0"/>
              <a:t/>
            </a:r>
            <a:br>
              <a:rPr lang="en-GB" dirty="0" smtClean="0"/>
            </a:b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13</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Explain the activity to participants.   </a:t>
            </a:r>
          </a:p>
          <a:p>
            <a:endParaRPr lang="en-GB" b="1" baseline="0" dirty="0" smtClean="0"/>
          </a:p>
          <a:p>
            <a:r>
              <a:rPr lang="en-GB" b="1" baseline="0" dirty="0" smtClean="0"/>
              <a:t>Divide the room in small groups with flipchart paper and pens and give 5 minutes for participants to write down as many ideas as possible.  Then allow up to 5 minutes  for participants to feedback ideas.</a:t>
            </a:r>
          </a:p>
        </p:txBody>
      </p:sp>
      <p:sp>
        <p:nvSpPr>
          <p:cNvPr id="4" name="Slide Number Placeholder 3"/>
          <p:cNvSpPr>
            <a:spLocks noGrp="1"/>
          </p:cNvSpPr>
          <p:nvPr>
            <p:ph type="sldNum" sz="quarter" idx="10"/>
          </p:nvPr>
        </p:nvSpPr>
        <p:spPr/>
        <p:txBody>
          <a:bodyPr/>
          <a:lstStyle/>
          <a:p>
            <a:fld id="{6C14B98F-CA6E-4EEC-99C4-448CD2A7DAE0}" type="slidenum">
              <a:rPr lang="en-GB" smtClean="0"/>
              <a:t>14</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are many different ways you think you can gather feedback on the GCU learning experience from the students you represent.</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You can gather feedback from students 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Read</a:t>
            </a:r>
            <a:r>
              <a:rPr lang="en-GB" b="1" baseline="0" dirty="0" smtClean="0"/>
              <a:t> out points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If possible, relate back to the feedback from the previous activity.</a:t>
            </a:r>
            <a:endParaRPr lang="en-GB" b="1"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15</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apathy</a:t>
            </a:r>
            <a:r>
              <a:rPr lang="en-GB" baseline="0" dirty="0" smtClean="0"/>
              <a:t> staircase is a model for the </a:t>
            </a:r>
            <a:r>
              <a:rPr lang="en-GB" i="0" baseline="0" dirty="0" smtClean="0"/>
              <a:t>conversational</a:t>
            </a:r>
            <a:r>
              <a:rPr lang="en-GB" baseline="0" dirty="0" smtClean="0"/>
              <a:t> approach to engaging with someone.  </a:t>
            </a:r>
          </a:p>
          <a:p>
            <a:endParaRPr lang="en-GB" baseline="0" dirty="0" smtClean="0"/>
          </a:p>
          <a:p>
            <a:r>
              <a:rPr lang="en-GB" b="1" baseline="0" dirty="0" smtClean="0"/>
              <a:t>Use scenario/ role play to demonstrate how the staircase works.</a:t>
            </a:r>
            <a:endParaRPr lang="en-GB" b="1" dirty="0"/>
          </a:p>
        </p:txBody>
      </p:sp>
      <p:sp>
        <p:nvSpPr>
          <p:cNvPr id="4" name="Slide Number Placeholder 3"/>
          <p:cNvSpPr>
            <a:spLocks noGrp="1"/>
          </p:cNvSpPr>
          <p:nvPr>
            <p:ph type="sldNum" sz="quarter" idx="10"/>
          </p:nvPr>
        </p:nvSpPr>
        <p:spPr/>
        <p:txBody>
          <a:bodyPr/>
          <a:lstStyle/>
          <a:p>
            <a:fld id="{6C14B98F-CA6E-4EEC-99C4-448CD2A7DAE0}" type="slidenum">
              <a:rPr lang="en-GB" smtClean="0"/>
              <a:t>16</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Now lets have a look Stage Two of the Communications Cycle…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17</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When getting prepared to present your feedback, you first need to work out where is the most appropriate place and time to present your feedback.</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To help you work out how you should deal with the feedback you receive, we have put together this handy flow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i="0" dirty="0" smtClean="0"/>
              <a:t>Explain and talk through</a:t>
            </a:r>
            <a:r>
              <a:rPr lang="en-GB" b="1" i="0" baseline="0" dirty="0" smtClean="0"/>
              <a:t> the flow diagram and its different pathways.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Explain that feedback can be </a:t>
            </a:r>
            <a:r>
              <a:rPr lang="en-GB" sz="1400" b="1" baseline="0" dirty="0" smtClean="0"/>
              <a:t>views</a:t>
            </a:r>
            <a:r>
              <a:rPr lang="en-GB" b="1" baseline="0" dirty="0" smtClean="0"/>
              <a:t>, </a:t>
            </a:r>
            <a:r>
              <a:rPr lang="en-GB" sz="1400" b="1" baseline="0" dirty="0" smtClean="0"/>
              <a:t>opinions </a:t>
            </a:r>
            <a:r>
              <a:rPr lang="en-GB" b="1" baseline="0" dirty="0" smtClean="0"/>
              <a:t>and </a:t>
            </a:r>
            <a:r>
              <a:rPr lang="en-GB" sz="1400" b="1" baseline="0" dirty="0" smtClean="0"/>
              <a:t>issues</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r>
              <a:rPr lang="en-GB" b="1" baseline="0" dirty="0" smtClean="0"/>
              <a:t>Highlight that the flow diagram only covers the main pathways for feedback and will not cover all circumstances.  Also highlight that it will not always easy to workout where you should take feedback and that in those cases they should get in touch with their School Officer for advice.</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18</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next thing you need to do when getting prepared to present your feedback, how to present the feedback in a constructive way.</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Being a Class Rep isn’t about going to meetings and complaining!  Being a Class Rep is about having a constructive dialogue with the university around improving the learning experience at GCU.  You can be constructive in your feedback of issues by </a:t>
            </a:r>
            <a:r>
              <a:rPr lang="en-GB" sz="1200" b="1" i="1" kern="1200" dirty="0" smtClean="0">
                <a:solidFill>
                  <a:schemeClr val="tx1"/>
                </a:solidFill>
                <a:effectLst/>
                <a:latin typeface="+mn-lt"/>
                <a:ea typeface="+mn-ea"/>
                <a:cs typeface="+mn-cs"/>
              </a:rPr>
              <a:t>I</a:t>
            </a:r>
            <a:r>
              <a:rPr lang="en-GB" sz="1200" b="0" i="1" kern="1200" dirty="0" smtClean="0">
                <a:solidFill>
                  <a:schemeClr val="tx1"/>
                </a:solidFill>
                <a:effectLst/>
                <a:latin typeface="+mn-lt"/>
                <a:ea typeface="+mn-ea"/>
                <a:cs typeface="+mn-cs"/>
              </a:rPr>
              <a:t>dentifying</a:t>
            </a:r>
            <a:r>
              <a:rPr lang="en-GB" sz="1200" b="0" i="0"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D</a:t>
            </a:r>
            <a:r>
              <a:rPr lang="en-GB" sz="1200" b="0" i="1" kern="1200" dirty="0" smtClean="0">
                <a:solidFill>
                  <a:schemeClr val="tx1"/>
                </a:solidFill>
                <a:effectLst/>
                <a:latin typeface="+mn-lt"/>
                <a:ea typeface="+mn-ea"/>
                <a:cs typeface="+mn-cs"/>
              </a:rPr>
              <a:t>eveloping</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&amp;</a:t>
            </a:r>
            <a:r>
              <a:rPr lang="en-GB" sz="1200" b="0" i="0"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E</a:t>
            </a:r>
            <a:r>
              <a:rPr lang="en-GB" sz="1200" b="0" i="1" kern="1200" dirty="0" smtClean="0">
                <a:solidFill>
                  <a:schemeClr val="tx1"/>
                </a:solidFill>
                <a:effectLst/>
                <a:latin typeface="+mn-lt"/>
                <a:ea typeface="+mn-ea"/>
                <a:cs typeface="+mn-cs"/>
              </a:rPr>
              <a:t>valuating </a:t>
            </a:r>
            <a:r>
              <a:rPr lang="en-GB" sz="1200" b="1" i="1" kern="1200" dirty="0" smtClean="0">
                <a:solidFill>
                  <a:schemeClr val="tx1"/>
                </a:solidFill>
                <a:effectLst/>
                <a:latin typeface="+mn-lt"/>
                <a:ea typeface="+mn-ea"/>
                <a:cs typeface="+mn-cs"/>
              </a:rPr>
              <a:t>A</a:t>
            </a:r>
            <a:r>
              <a:rPr lang="en-GB" sz="1200" b="0" i="1" kern="1200" dirty="0" smtClean="0">
                <a:solidFill>
                  <a:schemeClr val="tx1"/>
                </a:solidFill>
                <a:effectLst/>
                <a:latin typeface="+mn-lt"/>
                <a:ea typeface="+mn-ea"/>
                <a:cs typeface="+mn-cs"/>
              </a:rPr>
              <a:t>lternative </a:t>
            </a:r>
            <a:r>
              <a:rPr lang="en-GB" sz="1200" b="1" i="1" kern="1200" dirty="0" smtClean="0">
                <a:solidFill>
                  <a:schemeClr val="tx1"/>
                </a:solidFill>
                <a:effectLst/>
                <a:latin typeface="+mn-lt"/>
                <a:ea typeface="+mn-ea"/>
                <a:cs typeface="+mn-cs"/>
              </a:rPr>
              <a:t>S</a:t>
            </a:r>
            <a:r>
              <a:rPr lang="en-GB" sz="1200" b="0" i="1" kern="1200" dirty="0" smtClean="0">
                <a:solidFill>
                  <a:schemeClr val="tx1"/>
                </a:solidFill>
                <a:effectLst/>
                <a:latin typeface="+mn-lt"/>
                <a:ea typeface="+mn-ea"/>
                <a:cs typeface="+mn-cs"/>
              </a:rPr>
              <a:t>olutions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I.D.E.A.S</a:t>
            </a:r>
            <a:r>
              <a:rPr lang="en-GB" sz="1200" b="0" i="0" kern="1200" dirty="0" smtClean="0">
                <a:solidFill>
                  <a:schemeClr val="tx1"/>
                </a:solidFill>
                <a:effectLst/>
                <a:latin typeface="+mn-lt"/>
                <a:ea typeface="+mn-ea"/>
                <a:cs typeface="+mn-cs"/>
              </a:rPr>
              <a:t>) to problems and issues.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Emphasise</a:t>
            </a:r>
            <a:r>
              <a:rPr lang="en-GB" b="1" baseline="0" dirty="0" smtClean="0"/>
              <a:t> the importance of finding the underlining cause of an issue.  You can not solve a problem unless you know what is actually causing it.</a:t>
            </a:r>
            <a:endParaRPr lang="en-GB" b="1" dirty="0" smtClean="0"/>
          </a:p>
          <a:p>
            <a:endParaRPr lang="en-GB" dirty="0" smtClean="0"/>
          </a:p>
          <a:p>
            <a:r>
              <a:rPr lang="en-GB" b="1" dirty="0" smtClean="0"/>
              <a:t>Emphasise</a:t>
            </a:r>
            <a:r>
              <a:rPr lang="en-GB" b="1" baseline="0" dirty="0" smtClean="0"/>
              <a:t> the importance of coming up with ‘realistic ideas’, that is ideas  that have taken into account the costs (</a:t>
            </a:r>
            <a:r>
              <a:rPr lang="en-GB" b="1" i="0" baseline="0" dirty="0" smtClean="0"/>
              <a:t>i.e. </a:t>
            </a:r>
            <a:r>
              <a:rPr lang="en-GB" b="1" baseline="0" dirty="0" smtClean="0"/>
              <a:t>time, money, resources) and could be achievable.</a:t>
            </a:r>
            <a:endParaRPr lang="en-GB" b="1" dirty="0"/>
          </a:p>
        </p:txBody>
      </p:sp>
      <p:sp>
        <p:nvSpPr>
          <p:cNvPr id="4" name="Slide Number Placeholder 3"/>
          <p:cNvSpPr>
            <a:spLocks noGrp="1"/>
          </p:cNvSpPr>
          <p:nvPr>
            <p:ph type="sldNum" sz="quarter" idx="10"/>
          </p:nvPr>
        </p:nvSpPr>
        <p:spPr/>
        <p:txBody>
          <a:bodyPr/>
          <a:lstStyle/>
          <a:p>
            <a:fld id="{6C14B98F-CA6E-4EEC-99C4-448CD2A7DAE0}" type="slidenum">
              <a:rPr lang="en-GB" smtClean="0"/>
              <a:t>19</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Todays training session is split</a:t>
            </a:r>
            <a:r>
              <a:rPr lang="en-GB" baseline="0" dirty="0" smtClean="0"/>
              <a:t> in to three sections….</a:t>
            </a:r>
          </a:p>
          <a:p>
            <a:endParaRPr lang="en-GB" baseline="0" dirty="0" smtClean="0"/>
          </a:p>
          <a:p>
            <a:pPr marL="171450" indent="-171450">
              <a:buFont typeface="Wingdings" panose="05000000000000000000" pitchFamily="2" charset="2"/>
              <a:buChar char="§"/>
            </a:pPr>
            <a:r>
              <a:rPr lang="en-GB" baseline="0" dirty="0" smtClean="0"/>
              <a:t>In the first section we will cover the role and benefits of being a Class Rep.</a:t>
            </a:r>
          </a:p>
          <a:p>
            <a:pPr marL="171450" indent="-171450">
              <a:buFont typeface="Wingdings" panose="05000000000000000000" pitchFamily="2" charset="2"/>
              <a:buChar char="§"/>
            </a:pPr>
            <a:r>
              <a:rPr lang="en-GB" baseline="0" dirty="0" smtClean="0"/>
              <a:t>In the second section we will cover using the communications cycle to be a great Class Rep.</a:t>
            </a:r>
          </a:p>
          <a:p>
            <a:pPr marL="171450" indent="-171450">
              <a:buFont typeface="Wingdings" panose="05000000000000000000" pitchFamily="2" charset="2"/>
              <a:buChar char="§"/>
            </a:pPr>
            <a:r>
              <a:rPr lang="en-GB" baseline="0" dirty="0" smtClean="0"/>
              <a:t>In the third and final section we will cover things you need to remember as Class Rep and things you can do to get started in </a:t>
            </a:r>
            <a:r>
              <a:rPr lang="en-GB" i="0" baseline="0" dirty="0" smtClean="0"/>
              <a:t>the</a:t>
            </a:r>
            <a:r>
              <a:rPr lang="en-GB" baseline="0" dirty="0" smtClean="0"/>
              <a:t> role.</a:t>
            </a:r>
          </a:p>
          <a:p>
            <a:endParaRPr lang="en-GB" baseline="0" dirty="0" smtClean="0"/>
          </a:p>
          <a:p>
            <a:r>
              <a:rPr lang="en-GB" baseline="0" dirty="0" smtClean="0"/>
              <a:t>Overall the aim of </a:t>
            </a:r>
            <a:r>
              <a:rPr lang="en-GB" i="0" baseline="0" dirty="0" smtClean="0"/>
              <a:t>today’s</a:t>
            </a:r>
            <a:r>
              <a:rPr lang="en-GB" baseline="0" dirty="0" smtClean="0"/>
              <a:t> training is to give you an idea of what the role is, as well as some ideas and </a:t>
            </a:r>
            <a:r>
              <a:rPr lang="en-GB" i="0" baseline="0" dirty="0" smtClean="0"/>
              <a:t>the</a:t>
            </a:r>
            <a:r>
              <a:rPr lang="en-GB" baseline="0" dirty="0" smtClean="0"/>
              <a:t> tools to help you do the role.  </a:t>
            </a:r>
          </a:p>
        </p:txBody>
      </p:sp>
      <p:sp>
        <p:nvSpPr>
          <p:cNvPr id="4" name="Slide Number Placeholder 3"/>
          <p:cNvSpPr>
            <a:spLocks noGrp="1"/>
          </p:cNvSpPr>
          <p:nvPr>
            <p:ph type="sldNum" sz="quarter" idx="10"/>
          </p:nvPr>
        </p:nvSpPr>
        <p:spPr/>
        <p:txBody>
          <a:bodyPr/>
          <a:lstStyle/>
          <a:p>
            <a:fld id="{6C14B98F-CA6E-4EEC-99C4-448CD2A7DAE0}" type="slidenum">
              <a:rPr lang="en-GB" smtClean="0"/>
              <a:t>2</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Explain the activity to participants.   </a:t>
            </a:r>
          </a:p>
          <a:p>
            <a:endParaRPr lang="en-GB" b="1" baseline="0" dirty="0" smtClean="0"/>
          </a:p>
          <a:p>
            <a:r>
              <a:rPr lang="en-GB" b="1" baseline="0" dirty="0" smtClean="0"/>
              <a:t>Divide the room into three groups and give 5 minutes for participants to write down as many ideas as possible.  Then allow up to 10 minutes for participants to </a:t>
            </a:r>
            <a:r>
              <a:rPr lang="en-GB" b="1" i="0" baseline="0" dirty="0" smtClean="0"/>
              <a:t>feed back </a:t>
            </a:r>
            <a:r>
              <a:rPr lang="en-GB" b="1" baseline="0" dirty="0" smtClean="0"/>
              <a:t>to the whole group </a:t>
            </a:r>
            <a:r>
              <a:rPr lang="en-GB" b="1" i="0" baseline="0" dirty="0" smtClean="0"/>
              <a:t>their</a:t>
            </a:r>
            <a:r>
              <a:rPr lang="en-GB" b="1" baseline="0" dirty="0" smtClean="0"/>
              <a:t> approach.</a:t>
            </a:r>
          </a:p>
        </p:txBody>
      </p:sp>
      <p:sp>
        <p:nvSpPr>
          <p:cNvPr id="4" name="Slide Number Placeholder 3"/>
          <p:cNvSpPr>
            <a:spLocks noGrp="1"/>
          </p:cNvSpPr>
          <p:nvPr>
            <p:ph type="sldNum" sz="quarter" idx="10"/>
          </p:nvPr>
        </p:nvSpPr>
        <p:spPr/>
        <p:txBody>
          <a:bodyPr/>
          <a:lstStyle/>
          <a:p>
            <a:fld id="{6C14B98F-CA6E-4EEC-99C4-448CD2A7DAE0}" type="slidenum">
              <a:rPr lang="en-GB" smtClean="0"/>
              <a:t>20</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21</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22</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23</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Now let's have a look Stage Three of the Communications Cycle…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24</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The main place you will present</a:t>
            </a:r>
            <a:r>
              <a:rPr lang="en-GB" b="0" baseline="0" dirty="0" smtClean="0"/>
              <a:t> your feedback will be at Student Staff </a:t>
            </a:r>
            <a:r>
              <a:rPr lang="en-GB" b="0" i="0" baseline="0" dirty="0" smtClean="0"/>
              <a:t>Consultative</a:t>
            </a:r>
            <a:r>
              <a:rPr lang="en-GB" b="0" baseline="0" dirty="0" smtClean="0"/>
              <a:t> Group </a:t>
            </a:r>
            <a:r>
              <a:rPr lang="en-GB" b="0" i="0" baseline="0" dirty="0" smtClean="0"/>
              <a:t>meetings</a:t>
            </a:r>
            <a:r>
              <a:rPr lang="en-GB" b="0" baseline="0" dirty="0" smtClean="0"/>
              <a:t>.</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r>
              <a:rPr lang="en-GB" sz="1200" dirty="0" smtClean="0">
                <a:solidFill>
                  <a:srgbClr val="0072BC"/>
                </a:solidFill>
              </a:rPr>
              <a:t>Student Staff Consultative Group (SSCG) meetings are a platform for students &amp; staff to come together and discuss the learning experience with a view to improving it.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0072BC"/>
                </a:solidFill>
              </a:rPr>
              <a:t>SSCG Meetings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rgbClr val="0072BC"/>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smtClean="0">
                <a:solidFill>
                  <a:srgbClr val="0072BC"/>
                </a:solidFill>
              </a:rPr>
              <a:t>Held at least once a trimester. Although some</a:t>
            </a:r>
            <a:r>
              <a:rPr lang="en-GB" sz="1200" baseline="0" dirty="0" smtClean="0">
                <a:solidFill>
                  <a:srgbClr val="0072BC"/>
                </a:solidFill>
              </a:rPr>
              <a:t> Departments may hold more, for example for a particular module or programme.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aseline="0" dirty="0" smtClean="0">
                <a:solidFill>
                  <a:srgbClr val="0072BC"/>
                </a:solidFill>
              </a:rPr>
              <a:t>Chair by a Class Rep, who will be selected at the first meeting.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aseline="0" dirty="0" smtClean="0">
                <a:solidFill>
                  <a:srgbClr val="0072BC"/>
                </a:solidFill>
              </a:rPr>
              <a:t>Supported by a university staff member who will take the official minutes, book rooms, distribute agendas and papers, as well as arrange refreshments for the meeting.</a:t>
            </a:r>
            <a:endParaRPr lang="en-GB" sz="1200" b="0" dirty="0" smtClean="0">
              <a:solidFill>
                <a:srgbClr val="0072BC"/>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25</a:t>
            </a:fld>
            <a:endParaRPr lang="en-GB"/>
          </a:p>
        </p:txBody>
      </p:sp>
    </p:spTree>
    <p:extLst>
      <p:ext uri="{BB962C8B-B14F-4D97-AF65-F5344CB8AC3E}">
        <p14:creationId xmlns:p14="http://schemas.microsoft.com/office/powerpoint/2010/main" val="97789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Read</a:t>
            </a:r>
            <a:r>
              <a:rPr lang="en-GB" b="1" baseline="0" dirty="0" smtClean="0"/>
              <a:t> out points from the slide.</a:t>
            </a:r>
            <a:endParaRPr lang="en-GB" b="1"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It’s really important that you attend SSGC Meetings as they are a way for you to make sure feedback is recorded and acted upon!  The University have to demonstrate that they have taken ‘action’ on all feedback recorded</a:t>
            </a:r>
            <a:r>
              <a:rPr lang="en-GB" sz="1200" kern="1200" baseline="0" dirty="0" smtClean="0">
                <a:solidFill>
                  <a:schemeClr val="tx1"/>
                </a:solidFill>
                <a:effectLst/>
                <a:latin typeface="+mn-lt"/>
                <a:ea typeface="+mn-ea"/>
                <a:cs typeface="+mn-cs"/>
              </a:rPr>
              <a:t> at SSCG meetings.</a:t>
            </a: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Highlight that </a:t>
            </a:r>
            <a:r>
              <a:rPr lang="en-GB" sz="1200" b="1" baseline="0" dirty="0" smtClean="0">
                <a:solidFill>
                  <a:srgbClr val="0072BC"/>
                </a:solidFill>
              </a:rPr>
              <a:t>Class Reps will be notified of the dates and times of their meeting by their department.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rgbClr val="0072BC"/>
              </a:solidFill>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26</a:t>
            </a:fld>
            <a:endParaRPr lang="en-GB"/>
          </a:p>
        </p:txBody>
      </p:sp>
    </p:spTree>
    <p:extLst>
      <p:ext uri="{BB962C8B-B14F-4D97-AF65-F5344CB8AC3E}">
        <p14:creationId xmlns:p14="http://schemas.microsoft.com/office/powerpoint/2010/main" val="977898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a:t>
            </a:r>
            <a:r>
              <a:rPr lang="en-GB" baseline="0" dirty="0" smtClean="0"/>
              <a:t> make sure you get your voice heard in meetings you need to make sure you are communicating in an effective way. </a:t>
            </a:r>
          </a:p>
          <a:p>
            <a:endParaRPr lang="en-GB" baseline="0" dirty="0" smtClean="0"/>
          </a:p>
          <a:p>
            <a:r>
              <a:rPr lang="en-GB" sz="1200" b="0" i="0" kern="1200" dirty="0" smtClean="0">
                <a:solidFill>
                  <a:schemeClr val="tx1"/>
                </a:solidFill>
                <a:effectLst/>
                <a:latin typeface="+mn-lt"/>
                <a:ea typeface="+mn-ea"/>
                <a:cs typeface="+mn-cs"/>
              </a:rPr>
              <a:t>In order to be effective in meetings you need to be</a:t>
            </a:r>
            <a:r>
              <a:rPr lang="en-GB" sz="1200" b="0" i="0" kern="1200" baseline="0" dirty="0" smtClean="0">
                <a:solidFill>
                  <a:schemeClr val="tx1"/>
                </a:solidFill>
                <a:effectLst/>
                <a:latin typeface="+mn-lt"/>
                <a:ea typeface="+mn-ea"/>
                <a:cs typeface="+mn-cs"/>
              </a:rPr>
              <a:t> Assertive, Balanced, Constructive and Depersonalised.</a:t>
            </a:r>
            <a:endParaRPr lang="en-GB" sz="1200" b="0" i="0" kern="1200" dirty="0" smtClean="0">
              <a:solidFill>
                <a:schemeClr val="tx1"/>
              </a:solidFill>
              <a:effectLst/>
              <a:latin typeface="+mn-lt"/>
              <a:ea typeface="+mn-ea"/>
              <a:cs typeface="+mn-cs"/>
            </a:endParaRPr>
          </a:p>
          <a:p>
            <a:endParaRPr lang="en-GB" baseline="0" dirty="0" smtClean="0"/>
          </a:p>
          <a:p>
            <a:r>
              <a:rPr lang="en-GB" sz="1200" b="0" i="0" kern="1200" dirty="0" smtClean="0">
                <a:solidFill>
                  <a:schemeClr val="tx1"/>
                </a:solidFill>
                <a:effectLst/>
                <a:latin typeface="+mn-lt"/>
                <a:ea typeface="+mn-ea"/>
                <a:cs typeface="+mn-cs"/>
              </a:rPr>
              <a:t>Avoid taking either an aggressive or passive attitude and/or approach. Aim to be assertive.  While passive behaviour is about letting someone gain at your expense and aggressive behaviour is about you trying to win at someone else's expense, assertive behaviour is about getting your message across without it being at yours or someone else's expense. The best way to be assertive is to be specific and provide evidence wherever possible.</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Avoid just focusing on the negatives, also talk about the positives.  You need to be communicating both positive and negative feedback.  You also need to avoid the use sweeping generalisations or emotional language.</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Avoid just complaining about things, take some ownership and an active part in helping to identify ideas to improve the learning experience.</a:t>
            </a:r>
          </a:p>
          <a:p>
            <a:endParaRPr lang="en-GB" baseline="0" dirty="0" smtClean="0"/>
          </a:p>
          <a:p>
            <a:r>
              <a:rPr lang="en-GB" sz="1200" b="0" i="0" kern="1200" dirty="0" smtClean="0">
                <a:solidFill>
                  <a:schemeClr val="tx1"/>
                </a:solidFill>
                <a:effectLst/>
                <a:latin typeface="+mn-lt"/>
                <a:ea typeface="+mn-ea"/>
                <a:cs typeface="+mn-cs"/>
              </a:rPr>
              <a:t>Avoid focusing on persons or personalities.  Try to focus on the experience/event and the effects of that experience/event.  Also try not to take any comments or feedback you may receive personally.</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in a meeting you are assertive yet balanced, while being constructive and depersonalised, you are more likely to get your views and opinions heard and taken board, more likely to get the positive changes to the learning experience you want!</a:t>
            </a:r>
          </a:p>
          <a:p>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 B + C +</a:t>
            </a:r>
            <a:r>
              <a:rPr lang="en-GB" baseline="0" dirty="0" smtClean="0"/>
              <a:t> D = Effective Meetings</a:t>
            </a:r>
          </a:p>
          <a:p>
            <a:endParaRPr lang="en-GB" sz="1200" b="0" i="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27</a:t>
            </a:fld>
            <a:endParaRPr lang="en-GB"/>
          </a:p>
        </p:txBody>
      </p:sp>
    </p:spTree>
    <p:extLst>
      <p:ext uri="{BB962C8B-B14F-4D97-AF65-F5344CB8AC3E}">
        <p14:creationId xmlns:p14="http://schemas.microsoft.com/office/powerpoint/2010/main" val="195183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Read</a:t>
            </a:r>
            <a:r>
              <a:rPr lang="en-GB" b="1" baseline="0" dirty="0" smtClean="0"/>
              <a:t> out points from the slide.</a:t>
            </a:r>
            <a:endParaRPr lang="en-GB" b="1"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28</a:t>
            </a:fld>
            <a:endParaRPr lang="en-GB"/>
          </a:p>
        </p:txBody>
      </p:sp>
    </p:spTree>
    <p:extLst>
      <p:ext uri="{BB962C8B-B14F-4D97-AF65-F5344CB8AC3E}">
        <p14:creationId xmlns:p14="http://schemas.microsoft.com/office/powerpoint/2010/main" val="1163477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Read</a:t>
            </a:r>
            <a:r>
              <a:rPr lang="en-GB" b="1" baseline="0" dirty="0" smtClean="0"/>
              <a:t> out points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Being mindful of how you are communicating is so important because the majority of information we receive in face-to-face communications comes from body language. Around 93% of the information we receive in face-to-face communications comes from body language as well as voice pitch and tone. Only around 7% of the information we receive in face-to-face communications comes from the words we say!</a:t>
            </a:r>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29</a:t>
            </a:fld>
            <a:endParaRPr lang="en-GB"/>
          </a:p>
        </p:txBody>
      </p:sp>
    </p:spTree>
    <p:extLst>
      <p:ext uri="{BB962C8B-B14F-4D97-AF65-F5344CB8AC3E}">
        <p14:creationId xmlns:p14="http://schemas.microsoft.com/office/powerpoint/2010/main" val="223548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before we get started</a:t>
            </a:r>
            <a:r>
              <a:rPr lang="en-GB" baseline="0" dirty="0" smtClean="0"/>
              <a:t>, so we all know a little bit more about each other, we are going to do an icebreaker….</a:t>
            </a:r>
          </a:p>
          <a:p>
            <a:endParaRPr lang="en-GB" baseline="0" dirty="0" smtClean="0"/>
          </a:p>
          <a:p>
            <a:r>
              <a:rPr lang="en-GB" b="1" baseline="0" dirty="0" smtClean="0"/>
              <a:t>Explain the icebreaker to participants. </a:t>
            </a:r>
            <a:r>
              <a:rPr lang="en-GB" b="1" dirty="0" smtClean="0"/>
              <a:t>Emphasise</a:t>
            </a:r>
            <a:r>
              <a:rPr lang="en-GB" b="1" baseline="0" dirty="0" smtClean="0"/>
              <a:t> they must leave the bottom right section blank.  </a:t>
            </a:r>
          </a:p>
          <a:p>
            <a:endParaRPr lang="en-GB" b="1" baseline="0" dirty="0" smtClean="0"/>
          </a:p>
          <a:p>
            <a:r>
              <a:rPr lang="en-GB" b="1" baseline="0" dirty="0" smtClean="0"/>
              <a:t>Give participants 5 minutes to draw their shield. </a:t>
            </a:r>
          </a:p>
          <a:p>
            <a:endParaRPr lang="en-GB" b="1" baseline="0" dirty="0" smtClean="0"/>
          </a:p>
          <a:p>
            <a:r>
              <a:rPr lang="en-GB" b="1" baseline="0" dirty="0" smtClean="0"/>
              <a:t>Then allow up to 10mins for participants to introduce themselves (name) and their shield</a:t>
            </a:r>
            <a:r>
              <a:rPr lang="en-GB" b="1" i="1" baseline="0" dirty="0" smtClean="0"/>
              <a:t>.</a:t>
            </a:r>
          </a:p>
          <a:p>
            <a:endParaRPr lang="en-GB" b="1" baseline="0" dirty="0" smtClean="0"/>
          </a:p>
          <a:p>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3</a:t>
            </a:fld>
            <a:endParaRPr lang="en-GB"/>
          </a:p>
        </p:txBody>
      </p:sp>
    </p:spTree>
    <p:extLst>
      <p:ext uri="{BB962C8B-B14F-4D97-AF65-F5344CB8AC3E}">
        <p14:creationId xmlns:p14="http://schemas.microsoft.com/office/powerpoint/2010/main" val="262743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Explain the activity to participants.   </a:t>
            </a:r>
          </a:p>
          <a:p>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Divide the room into small groups (pairs or threes) and give each group an </a:t>
            </a:r>
            <a:r>
              <a:rPr lang="en-GB" b="1" dirty="0" smtClean="0"/>
              <a:t>envelope</a:t>
            </a:r>
            <a:r>
              <a:rPr lang="en-GB" b="1" baseline="0" dirty="0" smtClean="0"/>
              <a:t> containing the “Meetings Do’s &amp; Don’ts” cards.  Give participants  around two minutes to sort the cards out.  Then go through the statements asking for participants to feedback on whether it is a “Do” or a “</a:t>
            </a:r>
            <a:r>
              <a:rPr lang="en-GB" b="1" i="0" baseline="0" dirty="0" smtClean="0"/>
              <a:t>Don’t</a:t>
            </a:r>
            <a:r>
              <a:rPr lang="en-GB" b="1"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30</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Now let's have a look Stage Four of the Communications Cycle…</a:t>
            </a:r>
            <a:endParaRPr lang="en-GB"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31</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58595B"/>
                </a:solidFill>
              </a:rPr>
              <a:t>As a Class Rep you need to make sure you are keeping the students you represent in the loop with what you have been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Ask participants the question… “Why is it important to feedback what you have been doing to students?”</a:t>
            </a:r>
          </a:p>
          <a:p>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Answer:</a:t>
            </a:r>
            <a:r>
              <a:rPr lang="en-GB" sz="1200" b="1" i="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Students need to know what has happened to the feedback they give their Class Reps.  If a student doesn't feel that anything has happened with the feedback they have given their Class Rep, they won’t waste their time going to that Class Rep (or other Class Reps) in future with any views, opinions and issues the might have about their learning experience.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important that Class Reps not only feedback on the positive outcomes and changes the University will implement as a result of student feedback, but also when no positive outcomes and changes occur.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Try to use the “You Said.... This Happened…” approach when feeding back to students.  This</a:t>
            </a:r>
            <a:r>
              <a:rPr lang="en-GB" dirty="0" smtClean="0">
                <a:effectLst/>
              </a:rPr>
              <a:t> approach helps make it clear how you have dealt with all the views, opinions and issues you received,</a:t>
            </a:r>
            <a:r>
              <a:rPr lang="en-GB" baseline="0" dirty="0" smtClean="0">
                <a:effectLst/>
              </a:rPr>
              <a:t> r</a:t>
            </a:r>
            <a:r>
              <a:rPr lang="en-GB" sz="1200" b="0" i="0" kern="1200" baseline="0" dirty="0" smtClean="0">
                <a:solidFill>
                  <a:schemeClr val="tx1"/>
                </a:solidFill>
                <a:effectLst/>
                <a:latin typeface="+mn-lt"/>
                <a:ea typeface="+mn-ea"/>
                <a:cs typeface="+mn-cs"/>
              </a:rPr>
              <a:t>egardless if a change has occurred.</a:t>
            </a:r>
            <a:r>
              <a:rPr lang="en-GB" sz="1200" b="0" i="0" kern="1200" dirty="0" smtClean="0">
                <a:solidFill>
                  <a:schemeClr val="tx1"/>
                </a:solidFill>
                <a:effectLst/>
                <a:latin typeface="+mn-lt"/>
                <a:ea typeface="+mn-ea"/>
                <a:cs typeface="+mn-cs"/>
              </a:rPr>
              <a:t> </a:t>
            </a:r>
            <a:endParaRPr lang="en-GB" sz="1200" b="1"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32</a:t>
            </a:fld>
            <a:endParaRPr lang="en-GB"/>
          </a:p>
        </p:txBody>
      </p:sp>
    </p:spTree>
    <p:extLst>
      <p:ext uri="{BB962C8B-B14F-4D97-AF65-F5344CB8AC3E}">
        <p14:creationId xmlns:p14="http://schemas.microsoft.com/office/powerpoint/2010/main" val="2235482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Hopefully you now know how to using the communications cycle to be a great Class Rep.</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Now let's move on to the final section of the training and look at the things you need to remember as a Class Rep, and how to get started as a Class Rep.</a:t>
            </a:r>
          </a:p>
          <a:p>
            <a:r>
              <a:rPr lang="en-GB" dirty="0" smtClean="0"/>
              <a:t/>
            </a:r>
            <a:br>
              <a:rPr lang="en-GB" dirty="0" smtClean="0"/>
            </a:br>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33</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are five things you need to remember throughout your time as a Class Rep….</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Data Protection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need to make sure you do not break the Data Protection Act (1998).  You must not share anyone’s personal information, including contact information, unless you have explicit permission from the individual(s) to do so.  For example, if you are sending out a mass email to a number of people you must BCC recipients, and if you are collecting information for a mailing list or petition you must have a disclaimer at the bottom highlighting what you intend  to do with that collected information.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you are collecting personal information, including contact information, you have a responsibility to store it effectively.  This means you must keep it secure and must not keep it for any longer than necessary.  For example, if the information is on hard copy (paper) it must be locked away in a secure place when not in use and shredded when no longer needed, while if the information is held digitally it must be encrypted/ password protected and deleted when no longer needed.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the Data Protection Act (1998) covers individuals as well as organisations you have a personal responsibility to ensure you comply with Data Protection!</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Health, Safety, &amp; Wellbeing</a:t>
            </a:r>
          </a:p>
          <a:p>
            <a:endParaRPr lang="en-GB" sz="1200" b="0" i="0" u="sng"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need to make sure you look after your own wellbeing.  Being a Class Rep shouldn’t be a dangerous experience, but there may be times it could get stressful. For example if something major goes wrong on a course, as a Class Rep you might find yourself under pressure from both students and staff while it gets resolved.  If things do get stressful, remember you are not alone.  Get in touch with your School Officer, Full-Time Officer or Staff support to let them know and they will then be able to help.</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Also as a Class Rep, you will need to complete and submit a Risk Assessment to your staff support before you run any event or campaign activity.  This is to help ensure that the risks to you and anyone who participates in event/campaign activities a minimised and controlled.</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Sustainability</a:t>
            </a:r>
          </a:p>
          <a:p>
            <a:endParaRPr lang="en-GB" sz="1200" b="0" i="0" u="sng"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need to make sure you take into account sustainability when presenting ideas to problems, as well as when running any events or campaigns.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Neither the University or the Students’ Association will adopt or undertake changes that will have a detrimental effect on the environment as both organisations have environmental policies in place to ensure that its operations and activities are environmentally sustainable.</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Equality, Diversity &amp; Inclusivity</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are expected to uphold both the University’s and Students' Association's policies that aim to build at GCU an inclusive and supportive environment where everyone is free from discrimination and disadvantage.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Both the University and the Association try to ensure that all of their services are accessible and inclusive to all, including the Class Rep System.  Class Reps must represent everyone on their course, and must make sure they are not excluding anyone or placing any barriers that limit engagement from any groups.</a:t>
            </a: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u="sng" kern="1200" dirty="0" smtClean="0">
                <a:solidFill>
                  <a:schemeClr val="tx1"/>
                </a:solidFill>
                <a:effectLst/>
                <a:latin typeface="+mn-lt"/>
                <a:ea typeface="+mn-ea"/>
                <a:cs typeface="+mn-cs"/>
              </a:rPr>
              <a:t>Student Support Services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a Class Rep you are not expected (nor are you trained) to act as either a Counsellor or an Adviser.  If a student(s) comes to you with issues and problems that fall outside the scope of your role, you need to sign-post them to the relevant student support service.  The University offer a counselling service through its Positive Living Team and GCU Students’ Association offer an advice service, both of which are free for students to access.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34</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Not sure how to get started as a Class Rep?</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Here are five simple things you can do to help yourself get started in your new role…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Read</a:t>
            </a:r>
            <a:r>
              <a:rPr lang="en-GB" b="1" baseline="0" dirty="0" smtClean="0"/>
              <a:t> out points from the slide.</a:t>
            </a:r>
            <a:endParaRPr lang="en-GB" b="1"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35</a:t>
            </a:fld>
            <a:endParaRPr lang="en-GB"/>
          </a:p>
        </p:txBody>
      </p:sp>
    </p:spTree>
    <p:extLst>
      <p:ext uri="{BB962C8B-B14F-4D97-AF65-F5344CB8AC3E}">
        <p14:creationId xmlns:p14="http://schemas.microsoft.com/office/powerpoint/2010/main" val="1290821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Hopefully you should now know…</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What the role &amp; benefits of being a Class Rep are</a:t>
            </a: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How to using the communications cycle to be a great Class</a:t>
            </a:r>
            <a:r>
              <a:rPr lang="en-GB" sz="1200" b="0" i="0" kern="1200" baseline="0" dirty="0" smtClean="0">
                <a:solidFill>
                  <a:schemeClr val="tx1"/>
                </a:solidFill>
                <a:effectLst/>
                <a:latin typeface="+mn-lt"/>
                <a:ea typeface="+mn-ea"/>
                <a:cs typeface="+mn-cs"/>
              </a:rPr>
              <a:t> Rep</a:t>
            </a:r>
            <a:r>
              <a:rPr lang="en-GB" sz="1200" b="0" i="0" kern="1200" dirty="0" smtClean="0">
                <a:solidFill>
                  <a:schemeClr val="tx1"/>
                </a:solidFill>
                <a:effectLst/>
                <a:latin typeface="+mn-lt"/>
                <a:ea typeface="+mn-ea"/>
                <a:cs typeface="+mn-cs"/>
              </a:rPr>
              <a:t> </a:t>
            </a:r>
          </a:p>
          <a:p>
            <a:pPr marL="171450" indent="-171450">
              <a:buFont typeface="Wingdings" panose="05000000000000000000" pitchFamily="2" charset="2"/>
              <a:buChar char="§"/>
            </a:pPr>
            <a:r>
              <a:rPr lang="en-GB" sz="1200" b="0" i="0" kern="1200" dirty="0" smtClean="0">
                <a:solidFill>
                  <a:schemeClr val="tx1"/>
                </a:solidFill>
                <a:effectLst/>
                <a:latin typeface="+mn-lt"/>
                <a:ea typeface="+mn-ea"/>
                <a:cs typeface="+mn-cs"/>
              </a:rPr>
              <a:t>Things you need to remember, as well as how to get started as a Class Rep</a:t>
            </a:r>
          </a:p>
          <a:p>
            <a:r>
              <a:rPr lang="en-GB" dirty="0" smtClean="0"/>
              <a:t/>
            </a:r>
            <a:br>
              <a:rPr lang="en-GB" dirty="0" smtClean="0"/>
            </a:br>
            <a:endParaRPr lang="en-GB" b="1"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36</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Explain the activity to participants.  Give participants 3 minutes to complete their section.  Then allow up to 10mins for participants to feedback to the group.</a:t>
            </a: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37</a:t>
            </a:fld>
            <a:endParaRPr lang="en-GB"/>
          </a:p>
        </p:txBody>
      </p:sp>
    </p:spTree>
    <p:extLst>
      <p:ext uri="{BB962C8B-B14F-4D97-AF65-F5344CB8AC3E}">
        <p14:creationId xmlns:p14="http://schemas.microsoft.com/office/powerpoint/2010/main" val="2529061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can find useful information and resources to help you represent students on your programme at the following places…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GCU Students’ Association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www.gcustudents.co.uk/classreps/resources</a:t>
            </a:r>
          </a:p>
          <a:p>
            <a:r>
              <a:rPr lang="en-GB" sz="1200" kern="1200" dirty="0" smtClean="0">
                <a:solidFill>
                  <a:schemeClr val="tx1"/>
                </a:solidFill>
                <a:effectLst/>
                <a:latin typeface="+mn-lt"/>
                <a:ea typeface="+mn-ea"/>
                <a:cs typeface="+mn-cs"/>
              </a:rPr>
              <a:t>www.gcustudents.co.uk/volunteers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National Union of Students (NUS)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www.nus.org.uk/advice/course-reps/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Student Partnerships In Quality Scotland (</a:t>
            </a:r>
            <a:r>
              <a:rPr lang="en-GB" sz="1200" b="1" kern="1200" dirty="0" err="1" smtClean="0">
                <a:solidFill>
                  <a:schemeClr val="tx1"/>
                </a:solidFill>
                <a:effectLst/>
                <a:latin typeface="+mn-lt"/>
                <a:ea typeface="+mn-ea"/>
                <a:cs typeface="+mn-cs"/>
              </a:rPr>
              <a:t>sparqs</a:t>
            </a:r>
            <a:r>
              <a:rPr lang="en-GB"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www.sparqs.ac.uk/support-students.php</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find out more about the free academic and personal advice and support services available to GCU Students at the following places….</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GCU Students’ Associations Advice Centre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www.gcustudents.co.uk/advice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GCU Positive Living Team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www.gcu.ac.uk/positiveliving</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14B98F-CA6E-4EEC-99C4-448CD2A7DAE0}" type="slidenum">
              <a:rPr lang="en-GB" smtClean="0"/>
              <a:t>38</a:t>
            </a:fld>
            <a:endParaRPr lang="en-GB"/>
          </a:p>
        </p:txBody>
      </p:sp>
    </p:spTree>
    <p:extLst>
      <p:ext uri="{BB962C8B-B14F-4D97-AF65-F5344CB8AC3E}">
        <p14:creationId xmlns:p14="http://schemas.microsoft.com/office/powerpoint/2010/main" val="281741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Let's start off by first looking at the role and benefits of being a Class Rep!</a:t>
            </a:r>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4</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Hopefully you all know that the core purpose of Class Reps is to represent students! </a:t>
            </a:r>
          </a:p>
          <a:p>
            <a:endParaRPr lang="en-GB" sz="1200" b="0" i="0" kern="1200" baseline="0" dirty="0" smtClean="0">
              <a:solidFill>
                <a:schemeClr val="tx1"/>
              </a:solidFill>
              <a:effectLst/>
              <a:latin typeface="+mn-lt"/>
              <a:ea typeface="+mn-ea"/>
              <a:cs typeface="+mn-cs"/>
            </a:endParaRPr>
          </a:p>
          <a:p>
            <a:r>
              <a:rPr lang="en-GB" baseline="0" dirty="0" smtClean="0"/>
              <a:t>So what do we mean by representation….. </a:t>
            </a:r>
            <a:endParaRPr lang="en-GB" dirty="0" smtClean="0"/>
          </a:p>
          <a:p>
            <a:endParaRPr lang="en-GB" dirty="0" smtClean="0"/>
          </a:p>
          <a:p>
            <a:r>
              <a:rPr lang="en-GB" b="1" dirty="0" smtClean="0"/>
              <a:t>Read</a:t>
            </a:r>
            <a:r>
              <a:rPr lang="en-GB" b="1" baseline="0" dirty="0" smtClean="0"/>
              <a:t> out point from the slide.</a:t>
            </a:r>
          </a:p>
          <a:p>
            <a:endParaRPr lang="en-GB" b="1" baseline="0" dirty="0" smtClean="0"/>
          </a:p>
          <a:p>
            <a:r>
              <a:rPr lang="en-GB" sz="1200" b="0" i="0" kern="1200" dirty="0" smtClean="0">
                <a:solidFill>
                  <a:schemeClr val="tx1"/>
                </a:solidFill>
                <a:effectLst/>
                <a:latin typeface="+mn-lt"/>
                <a:ea typeface="+mn-ea"/>
                <a:cs typeface="+mn-cs"/>
              </a:rPr>
              <a:t>It is really important to remember that being a Class Representative is not just sharing or giving just your own views and opinions or those of just your friends!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GCU has a diverse student community, comprised of students not only from across Scotland but also from around the world.  This diversity means that there is a diverse range of experiences, views and opinions among GCU student community.</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As our friends tend to share many of the experiences, views and opinions as ourselves, it is really important Class Reps represent the whole community, not just small sections of it.</a:t>
            </a:r>
          </a:p>
          <a:p>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5</a:t>
            </a:fld>
            <a:endParaRPr lang="en-GB"/>
          </a:p>
        </p:txBody>
      </p:sp>
    </p:spTree>
    <p:extLst>
      <p:ext uri="{BB962C8B-B14F-4D97-AF65-F5344CB8AC3E}">
        <p14:creationId xmlns:p14="http://schemas.microsoft.com/office/powerpoint/2010/main" val="373510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Learning Experience Feedback Cycle</a:t>
            </a:r>
            <a:r>
              <a:rPr lang="en-GB" sz="1200" b="1"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is the principle mechanism the University uses to improve the student learning experience at GCU. </a:t>
            </a:r>
          </a:p>
          <a:p>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i="0" dirty="0" smtClean="0"/>
              <a:t>Read out each stage of the</a:t>
            </a:r>
            <a:r>
              <a:rPr lang="en-GB" b="1" i="0" baseline="0" dirty="0" smtClean="0"/>
              <a:t> cycle in order.</a:t>
            </a:r>
          </a:p>
          <a:p>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Student Representation is a central to making the Learning Experience Feedback Cycle work.</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Student Representatives help drive the Learning Experience Feedback Cycle by collecting feedback from students about their learning experience which they then use in the meetings they have with the university staff, meetings where the purpose is for the University to look to make positive changes that will lead to an improved learning experience.</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t>
            </a:r>
          </a:p>
          <a:p>
            <a:r>
              <a:rPr lang="en-GB" sz="1200" b="1" i="0" kern="1200" dirty="0" smtClean="0">
                <a:solidFill>
                  <a:schemeClr val="tx1"/>
                </a:solidFill>
                <a:effectLst/>
                <a:latin typeface="+mn-lt"/>
                <a:ea typeface="+mn-ea"/>
                <a:cs typeface="+mn-cs"/>
              </a:rPr>
              <a:t>Emphasise that The Learning Experience Feedback Cycle is a continual process and not a one off annual event.  It is a process that should be continually taking place throughout each trimester.  </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r>
              <a:rPr lang="en-GB" b="1" baseline="0" dirty="0" smtClean="0"/>
              <a:t>Also emphasise that </a:t>
            </a:r>
            <a:r>
              <a:rPr lang="en-GB" sz="1200" b="1" i="0" kern="1200" dirty="0" smtClean="0">
                <a:solidFill>
                  <a:schemeClr val="tx1"/>
                </a:solidFill>
                <a:effectLst/>
                <a:latin typeface="+mn-lt"/>
                <a:ea typeface="+mn-ea"/>
                <a:cs typeface="+mn-cs"/>
              </a:rPr>
              <a:t>although sometimes it doesn't feel like it, the University really do want student representatives to provide them with feedback.  This is because without it, they are unable to use the Learning Experience Feedback Cycle to make the student learning experience at GCU better.</a:t>
            </a:r>
          </a:p>
          <a:p>
            <a:r>
              <a:rPr lang="en-GB" dirty="0" smtClean="0"/>
              <a:t/>
            </a:r>
            <a:br>
              <a:rPr lang="en-GB" dirty="0" smtClean="0"/>
            </a:br>
            <a:endParaRPr lang="en-GB" b="1"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6</a:t>
            </a:fld>
            <a:endParaRPr lang="en-GB"/>
          </a:p>
        </p:txBody>
      </p:sp>
    </p:spTree>
    <p:extLst>
      <p:ext uri="{BB962C8B-B14F-4D97-AF65-F5344CB8AC3E}">
        <p14:creationId xmlns:p14="http://schemas.microsoft.com/office/powerpoint/2010/main" val="249617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At GCU there are three groups of student representatives who feedback to the University any issues, views and opinions students have about their learning experience.</a:t>
            </a:r>
          </a:p>
          <a:p>
            <a:endParaRPr lang="en-GB" dirty="0" smtClean="0"/>
          </a:p>
          <a:p>
            <a:pPr marL="171450" indent="-171450">
              <a:buFontTx/>
              <a:buChar char="-"/>
            </a:pPr>
            <a:r>
              <a:rPr lang="en-GB" baseline="0" dirty="0" smtClean="0"/>
              <a:t>GCU Students’ Associations Full-Time Officers represent students at a University-wide level </a:t>
            </a:r>
          </a:p>
          <a:p>
            <a:pPr marL="171450" indent="-171450">
              <a:buFontTx/>
              <a:buChar char="-"/>
            </a:pPr>
            <a:r>
              <a:rPr lang="en-GB" baseline="0" dirty="0" smtClean="0"/>
              <a:t>School Officers represent students at a School and Departmental level</a:t>
            </a:r>
          </a:p>
          <a:p>
            <a:pPr marL="171450" indent="-171450">
              <a:buFontTx/>
              <a:buChar char="-"/>
            </a:pPr>
            <a:r>
              <a:rPr lang="en-GB" baseline="0" dirty="0" smtClean="0"/>
              <a:t>Class Reps represent students at a Programme level</a:t>
            </a:r>
          </a:p>
        </p:txBody>
      </p:sp>
      <p:sp>
        <p:nvSpPr>
          <p:cNvPr id="4" name="Slide Number Placeholder 3"/>
          <p:cNvSpPr>
            <a:spLocks noGrp="1"/>
          </p:cNvSpPr>
          <p:nvPr>
            <p:ph type="sldNum" sz="quarter" idx="10"/>
          </p:nvPr>
        </p:nvSpPr>
        <p:spPr/>
        <p:txBody>
          <a:bodyPr/>
          <a:lstStyle/>
          <a:p>
            <a:fld id="{6C14B98F-CA6E-4EEC-99C4-448CD2A7DAE0}" type="slidenum">
              <a:rPr lang="en-GB" smtClean="0"/>
              <a:t>7</a:t>
            </a:fld>
            <a:endParaRPr lang="en-GB"/>
          </a:p>
        </p:txBody>
      </p:sp>
    </p:spTree>
    <p:extLst>
      <p:ext uri="{BB962C8B-B14F-4D97-AF65-F5344CB8AC3E}">
        <p14:creationId xmlns:p14="http://schemas.microsoft.com/office/powerpoint/2010/main" val="165323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Being a Class Representative is all about helping to make the learning experience at Glasgow Caledonian University better by feeding back to both the University and GCU Students’ Association any issues, views and opinions students have about their learning experience.</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To do this you will …</a:t>
            </a:r>
          </a:p>
          <a:p>
            <a:endParaRPr lang="en-GB" b="1" dirty="0" smtClean="0"/>
          </a:p>
          <a:p>
            <a:r>
              <a:rPr lang="en-GB" b="1" dirty="0" smtClean="0"/>
              <a:t>Read</a:t>
            </a:r>
            <a:r>
              <a:rPr lang="en-GB" b="1" baseline="0" dirty="0" smtClean="0"/>
              <a:t> out points from the slide.</a:t>
            </a:r>
            <a:endParaRPr lang="en-GB" b="1" dirty="0"/>
          </a:p>
        </p:txBody>
      </p:sp>
      <p:sp>
        <p:nvSpPr>
          <p:cNvPr id="4" name="Slide Number Placeholder 3"/>
          <p:cNvSpPr>
            <a:spLocks noGrp="1"/>
          </p:cNvSpPr>
          <p:nvPr>
            <p:ph type="sldNum" sz="quarter" idx="10"/>
          </p:nvPr>
        </p:nvSpPr>
        <p:spPr/>
        <p:txBody>
          <a:bodyPr/>
          <a:lstStyle/>
          <a:p>
            <a:fld id="{6C14B98F-CA6E-4EEC-99C4-448CD2A7DAE0}" type="slidenum">
              <a:rPr lang="en-GB" smtClean="0"/>
              <a:t>8</a:t>
            </a:fld>
            <a:endParaRPr lang="en-GB"/>
          </a:p>
        </p:txBody>
      </p:sp>
    </p:spTree>
    <p:extLst>
      <p:ext uri="{BB962C8B-B14F-4D97-AF65-F5344CB8AC3E}">
        <p14:creationId xmlns:p14="http://schemas.microsoft.com/office/powerpoint/2010/main" val="31474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Although being a Class Rep won't make you rich, you will have the opportunity to…</a:t>
            </a:r>
            <a:br>
              <a:rPr lang="en-GB" sz="1200" b="0" i="0" kern="1200" dirty="0" smtClean="0">
                <a:solidFill>
                  <a:schemeClr val="tx1"/>
                </a:solidFill>
                <a:effectLst/>
                <a:latin typeface="+mn-lt"/>
                <a:ea typeface="+mn-ea"/>
                <a:cs typeface="+mn-cs"/>
              </a:rPr>
            </a:br>
            <a:endParaRPr lang="en-GB" b="1" dirty="0" smtClean="0"/>
          </a:p>
          <a:p>
            <a:r>
              <a:rPr lang="en-GB" b="1" dirty="0" smtClean="0"/>
              <a:t>Read</a:t>
            </a:r>
            <a:r>
              <a:rPr lang="en-GB" b="1" baseline="0" dirty="0" smtClean="0"/>
              <a:t> out points from the slide.</a:t>
            </a:r>
            <a:endParaRPr lang="en-GB" b="1" dirty="0"/>
          </a:p>
        </p:txBody>
      </p:sp>
      <p:sp>
        <p:nvSpPr>
          <p:cNvPr id="4" name="Slide Number Placeholder 3"/>
          <p:cNvSpPr>
            <a:spLocks noGrp="1"/>
          </p:cNvSpPr>
          <p:nvPr>
            <p:ph type="sldNum" sz="quarter" idx="10"/>
          </p:nvPr>
        </p:nvSpPr>
        <p:spPr/>
        <p:txBody>
          <a:bodyPr/>
          <a:lstStyle/>
          <a:p>
            <a:fld id="{6C14B98F-CA6E-4EEC-99C4-448CD2A7DAE0}" type="slidenum">
              <a:rPr lang="en-GB" smtClean="0"/>
              <a:t>9</a:t>
            </a:fld>
            <a:endParaRPr lang="en-GB"/>
          </a:p>
        </p:txBody>
      </p:sp>
    </p:spTree>
    <p:extLst>
      <p:ext uri="{BB962C8B-B14F-4D97-AF65-F5344CB8AC3E}">
        <p14:creationId xmlns:p14="http://schemas.microsoft.com/office/powerpoint/2010/main" val="129082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6167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06/10/2016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274140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06/10/2016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396333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424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2419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a:t>
            </a:r>
            <a:endParaRPr lang="en-GB" dirty="0"/>
          </a:p>
        </p:txBody>
      </p:sp>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505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a:t>
            </a:r>
            <a:endParaRPr lang="en-GB" dirty="0"/>
          </a:p>
        </p:txBody>
      </p:sp>
      <p:sp>
        <p:nvSpPr>
          <p:cNvPr id="3" name="Text Placeholder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916832"/>
            <a:ext cx="4040188"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916832"/>
            <a:ext cx="4041775"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749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06/10/2016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195690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06/10/2016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389365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515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728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131024" cy="778098"/>
          </a:xfrm>
          <a:prstGeom prst="rect">
            <a:avLst/>
          </a:prstGeom>
        </p:spPr>
        <p:txBody>
          <a:bodyPr vert="horz" lIns="91440" tIns="45720" rIns="91440" bIns="45720" rtlCol="0" anchor="ctr">
            <a:normAutofit/>
          </a:bodyPr>
          <a:lstStyle/>
          <a:p>
            <a:r>
              <a:rPr lang="en-US" dirty="0" smtClean="0"/>
              <a:t>Click to edit</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4713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D80E8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E46C0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4824"/>
            <a:ext cx="9144000" cy="1470025"/>
          </a:xfrm>
        </p:spPr>
        <p:txBody>
          <a:bodyPr>
            <a:normAutofit/>
          </a:bodyPr>
          <a:lstStyle/>
          <a:p>
            <a:r>
              <a:rPr lang="en-GB" sz="6600" dirty="0" smtClean="0">
                <a:solidFill>
                  <a:srgbClr val="58595B"/>
                </a:solidFill>
                <a:latin typeface="Museo 700" panose="02000000000000000000" pitchFamily="2" charset="0"/>
              </a:rPr>
              <a:t>Class Rep Training</a:t>
            </a:r>
            <a:endParaRPr lang="en-GB" sz="6600" dirty="0">
              <a:solidFill>
                <a:srgbClr val="58595B"/>
              </a:solidFill>
              <a:latin typeface="Museo 700" panose="02000000000000000000" pitchFamily="2" charset="0"/>
            </a:endParaRPr>
          </a:p>
        </p:txBody>
      </p:sp>
      <p:sp>
        <p:nvSpPr>
          <p:cNvPr id="3" name="Subtitle 2"/>
          <p:cNvSpPr>
            <a:spLocks noGrp="1"/>
          </p:cNvSpPr>
          <p:nvPr>
            <p:ph type="subTitle" idx="1"/>
          </p:nvPr>
        </p:nvSpPr>
        <p:spPr>
          <a:xfrm>
            <a:off x="0" y="3140968"/>
            <a:ext cx="9144000" cy="648072"/>
          </a:xfrm>
        </p:spPr>
        <p:txBody>
          <a:bodyPr>
            <a:noAutofit/>
          </a:bodyPr>
          <a:lstStyle/>
          <a:p>
            <a:r>
              <a:rPr lang="en-GB" b="1" dirty="0" smtClean="0">
                <a:solidFill>
                  <a:srgbClr val="F47C32"/>
                </a:solidFill>
              </a:rPr>
              <a:t>&lt;Name&gt;</a:t>
            </a:r>
            <a:endParaRPr lang="en-GB" b="1" dirty="0">
              <a:solidFill>
                <a:srgbClr val="F47C32"/>
              </a:solidFill>
            </a:endParaRPr>
          </a:p>
        </p:txBody>
      </p:sp>
      <p:pic>
        <p:nvPicPr>
          <p:cNvPr id="24580" name="Picture 4" descr="http://www.act2skill.nl/SiteAssets/Paginas/Act2Skill-Services/sales-Sta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63354"/>
            <a:ext cx="2896384" cy="180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7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lowchart: Delay 21"/>
          <p:cNvSpPr/>
          <p:nvPr/>
        </p:nvSpPr>
        <p:spPr>
          <a:xfrm rot="10800000">
            <a:off x="1023951" y="1832536"/>
            <a:ext cx="3528392" cy="3456384"/>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6" name="Flowchart: Delay 25"/>
          <p:cNvSpPr/>
          <p:nvPr/>
        </p:nvSpPr>
        <p:spPr>
          <a:xfrm>
            <a:off x="4552343" y="1832536"/>
            <a:ext cx="3528392" cy="3456384"/>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7" name="Oval 26"/>
          <p:cNvSpPr/>
          <p:nvPr/>
        </p:nvSpPr>
        <p:spPr>
          <a:xfrm>
            <a:off x="5076056" y="2263205"/>
            <a:ext cx="2736304" cy="2595045"/>
          </a:xfrm>
          <a:prstGeom prst="ellipse">
            <a:avLst/>
          </a:prstGeom>
          <a:solidFill>
            <a:schemeClr val="bg1"/>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076056" y="2263205"/>
            <a:ext cx="2736304" cy="2646878"/>
          </a:xfrm>
          <a:prstGeom prst="rect">
            <a:avLst/>
          </a:prstGeom>
          <a:noFill/>
        </p:spPr>
        <p:txBody>
          <a:bodyPr wrap="square" rtlCol="0">
            <a:spAutoFit/>
          </a:bodyPr>
          <a:lstStyle/>
          <a:p>
            <a:pPr algn="ctr"/>
            <a:r>
              <a:rPr lang="en-GB" sz="16600" b="1" dirty="0" smtClean="0">
                <a:solidFill>
                  <a:srgbClr val="F47C32"/>
                </a:solidFill>
              </a:rPr>
              <a:t>2</a:t>
            </a:r>
            <a:endParaRPr lang="en-GB" sz="16600" b="1" dirty="0">
              <a:solidFill>
                <a:srgbClr val="F47C32"/>
              </a:solidFill>
            </a:endParaRPr>
          </a:p>
        </p:txBody>
      </p:sp>
      <p:sp>
        <p:nvSpPr>
          <p:cNvPr id="11" name="Rectangle 10"/>
          <p:cNvSpPr/>
          <p:nvPr/>
        </p:nvSpPr>
        <p:spPr>
          <a:xfrm>
            <a:off x="1285586" y="2155483"/>
            <a:ext cx="3821711" cy="2862322"/>
          </a:xfrm>
          <a:prstGeom prst="rect">
            <a:avLst/>
          </a:prstGeom>
        </p:spPr>
        <p:txBody>
          <a:bodyPr wrap="square">
            <a:spAutoFit/>
          </a:bodyPr>
          <a:lstStyle/>
          <a:p>
            <a:pPr algn="ctr"/>
            <a:r>
              <a:rPr lang="en-GB" sz="3600" b="1" dirty="0">
                <a:solidFill>
                  <a:schemeClr val="bg1"/>
                </a:solidFill>
              </a:rPr>
              <a:t>Using the communications cycle to be </a:t>
            </a:r>
            <a:endParaRPr lang="en-GB" sz="3600" b="1" dirty="0" smtClean="0">
              <a:solidFill>
                <a:schemeClr val="bg1"/>
              </a:solidFill>
            </a:endParaRPr>
          </a:p>
          <a:p>
            <a:pPr algn="ctr"/>
            <a:r>
              <a:rPr lang="en-GB" sz="3600" b="1" dirty="0" smtClean="0">
                <a:solidFill>
                  <a:schemeClr val="bg1"/>
                </a:solidFill>
              </a:rPr>
              <a:t>a </a:t>
            </a:r>
            <a:r>
              <a:rPr lang="en-GB" sz="3600" b="1" dirty="0">
                <a:solidFill>
                  <a:schemeClr val="bg1"/>
                </a:solidFill>
              </a:rPr>
              <a:t>great </a:t>
            </a:r>
            <a:endParaRPr lang="en-GB" sz="3600" b="1" dirty="0" smtClean="0">
              <a:solidFill>
                <a:schemeClr val="bg1"/>
              </a:solidFill>
            </a:endParaRPr>
          </a:p>
          <a:p>
            <a:pPr algn="ctr"/>
            <a:r>
              <a:rPr lang="en-GB" sz="3600" b="1" dirty="0" smtClean="0">
                <a:solidFill>
                  <a:schemeClr val="bg1"/>
                </a:solidFill>
              </a:rPr>
              <a:t>Class </a:t>
            </a:r>
            <a:r>
              <a:rPr lang="en-GB" sz="3600" b="1" dirty="0">
                <a:solidFill>
                  <a:schemeClr val="bg1"/>
                </a:solidFill>
              </a:rPr>
              <a:t>Rep</a:t>
            </a:r>
          </a:p>
        </p:txBody>
      </p:sp>
    </p:spTree>
    <p:extLst>
      <p:ext uri="{BB962C8B-B14F-4D97-AF65-F5344CB8AC3E}">
        <p14:creationId xmlns:p14="http://schemas.microsoft.com/office/powerpoint/2010/main" val="296684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1310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endParaRPr lang="en-GB" sz="4000" dirty="0">
              <a:solidFill>
                <a:srgbClr val="58595B"/>
              </a:solidFill>
              <a:latin typeface="Museo 700" panose="02000000000000000000" pitchFamily="2" charset="0"/>
            </a:endParaRPr>
          </a:p>
        </p:txBody>
      </p:sp>
      <p:graphicFrame>
        <p:nvGraphicFramePr>
          <p:cNvPr id="2" name="Diagram 1"/>
          <p:cNvGraphicFramePr/>
          <p:nvPr>
            <p:extLst>
              <p:ext uri="{D42A27DB-BD31-4B8C-83A1-F6EECF244321}">
                <p14:modId xmlns:p14="http://schemas.microsoft.com/office/powerpoint/2010/main" val="2031385717"/>
              </p:ext>
            </p:extLst>
          </p:nvPr>
        </p:nvGraphicFramePr>
        <p:xfrm>
          <a:off x="251520" y="1196752"/>
          <a:ext cx="86409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275856" y="2420888"/>
            <a:ext cx="2633464" cy="252028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1" descr="http://g2g3.digital/media/1022/icon-meeting-blac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6391" y="2574831"/>
            <a:ext cx="2212393" cy="221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348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8680"/>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4000" dirty="0" smtClean="0">
                <a:latin typeface="Museo 700" panose="02000000000000000000" pitchFamily="2" charset="0"/>
              </a:rPr>
              <a:t>Stage One</a:t>
            </a:r>
            <a:endParaRPr lang="en-GB" sz="4000" dirty="0">
              <a:latin typeface="Museo 700" panose="02000000000000000000" pitchFamily="2" charset="0"/>
            </a:endParaRPr>
          </a:p>
        </p:txBody>
      </p:sp>
      <p:sp>
        <p:nvSpPr>
          <p:cNvPr id="2" name="Rounded Rectangle 1"/>
          <p:cNvSpPr/>
          <p:nvPr/>
        </p:nvSpPr>
        <p:spPr>
          <a:xfrm>
            <a:off x="1331640" y="2060848"/>
            <a:ext cx="6480720" cy="3384376"/>
          </a:xfrm>
          <a:prstGeom prst="roundRect">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31640" y="2420888"/>
            <a:ext cx="6480720" cy="2369880"/>
          </a:xfrm>
          <a:prstGeom prst="rect">
            <a:avLst/>
          </a:prstGeom>
        </p:spPr>
        <p:txBody>
          <a:bodyPr wrap="square">
            <a:spAutoFit/>
          </a:bodyPr>
          <a:lstStyle/>
          <a:p>
            <a:pPr lvl="0" algn="ctr"/>
            <a:r>
              <a:rPr lang="en-GB" sz="4800" b="1" dirty="0">
                <a:solidFill>
                  <a:schemeClr val="bg1"/>
                </a:solidFill>
              </a:rPr>
              <a:t>Stage </a:t>
            </a:r>
            <a:r>
              <a:rPr lang="en-GB" sz="4800" b="1" dirty="0" smtClean="0">
                <a:solidFill>
                  <a:schemeClr val="bg1"/>
                </a:solidFill>
              </a:rPr>
              <a:t>One</a:t>
            </a:r>
          </a:p>
          <a:p>
            <a:pPr lvl="0" algn="ctr"/>
            <a:endParaRPr lang="en-GB" sz="2000" b="1" dirty="0">
              <a:solidFill>
                <a:schemeClr val="bg1"/>
              </a:solidFill>
            </a:endParaRPr>
          </a:p>
          <a:p>
            <a:pPr lvl="0" algn="ctr"/>
            <a:r>
              <a:rPr lang="en-GB" sz="4000" dirty="0">
                <a:solidFill>
                  <a:schemeClr val="bg1"/>
                </a:solidFill>
              </a:rPr>
              <a:t>Gather feedback from students</a:t>
            </a:r>
          </a:p>
        </p:txBody>
      </p:sp>
    </p:spTree>
    <p:extLst>
      <p:ext uri="{BB962C8B-B14F-4D97-AF65-F5344CB8AC3E}">
        <p14:creationId xmlns:p14="http://schemas.microsoft.com/office/powerpoint/2010/main" val="290321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latin typeface="Museo 700" panose="02000000000000000000" pitchFamily="2" charset="0"/>
              </a:rPr>
              <a:t>Stage One: Learning Experience</a:t>
            </a:r>
            <a:endParaRPr lang="en-GB" sz="2800" dirty="0">
              <a:latin typeface="Museo 700" panose="02000000000000000000" pitchFamily="2" charset="0"/>
            </a:endParaRPr>
          </a:p>
        </p:txBody>
      </p:sp>
      <p:graphicFrame>
        <p:nvGraphicFramePr>
          <p:cNvPr id="3" name="Diagram 2"/>
          <p:cNvGraphicFramePr/>
          <p:nvPr>
            <p:extLst>
              <p:ext uri="{D42A27DB-BD31-4B8C-83A1-F6EECF244321}">
                <p14:modId xmlns:p14="http://schemas.microsoft.com/office/powerpoint/2010/main" val="307550685"/>
              </p:ext>
            </p:extLst>
          </p:nvPr>
        </p:nvGraphicFramePr>
        <p:xfrm>
          <a:off x="423402" y="1484784"/>
          <a:ext cx="831447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539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269101"/>
            <a:ext cx="8136386" cy="3240360"/>
          </a:xfrm>
          <a:prstGeom prst="rect">
            <a:avLst/>
          </a:prstGeom>
          <a:solidFill>
            <a:schemeClr val="bg1"/>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25412" y="2485125"/>
            <a:ext cx="5070724" cy="2677656"/>
          </a:xfrm>
          <a:prstGeom prst="rect">
            <a:avLst/>
          </a:prstGeom>
        </p:spPr>
        <p:txBody>
          <a:bodyPr wrap="square">
            <a:spAutoFit/>
          </a:bodyPr>
          <a:lstStyle/>
          <a:p>
            <a:r>
              <a:rPr lang="en-GB" sz="2800" dirty="0" smtClean="0">
                <a:solidFill>
                  <a:srgbClr val="58595B"/>
                </a:solidFill>
              </a:rPr>
              <a:t>Collecting Feedback</a:t>
            </a:r>
          </a:p>
          <a:p>
            <a:endParaRPr lang="en-GB" sz="2000" dirty="0">
              <a:solidFill>
                <a:srgbClr val="D80E86"/>
              </a:solidFill>
            </a:endParaRPr>
          </a:p>
          <a:p>
            <a:r>
              <a:rPr lang="en-GB" sz="2400" dirty="0" smtClean="0">
                <a:solidFill>
                  <a:srgbClr val="D80E86"/>
                </a:solidFill>
              </a:rPr>
              <a:t>In small groups, discuss and write down as many different ways you think you can collect feedback on the GCU learning experience from the students you represent.</a:t>
            </a:r>
            <a:endParaRPr lang="en-GB" sz="2400" dirty="0">
              <a:solidFill>
                <a:srgbClr val="D80E86"/>
              </a:solidFill>
            </a:endParaRPr>
          </a:p>
        </p:txBody>
      </p:sp>
      <p:pic>
        <p:nvPicPr>
          <p:cNvPr id="10" name="Picture 17" descr="http://www.clker.com/cliparts/9/b/8/0/11949849681800604706pen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10709"/>
            <a:ext cx="2219091" cy="222648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latin typeface="Museo 700" panose="02000000000000000000" pitchFamily="2" charset="0"/>
              </a:rPr>
              <a:t>Stage One: Collecting Feedback</a:t>
            </a:r>
            <a:endParaRPr lang="en-GB" sz="2800" dirty="0">
              <a:latin typeface="Museo 700" panose="02000000000000000000" pitchFamily="2" charset="0"/>
            </a:endParaRPr>
          </a:p>
        </p:txBody>
      </p:sp>
    </p:spTree>
    <p:extLst>
      <p:ext uri="{BB962C8B-B14F-4D97-AF65-F5344CB8AC3E}">
        <p14:creationId xmlns:p14="http://schemas.microsoft.com/office/powerpoint/2010/main" val="1737791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988840"/>
            <a:ext cx="8136904" cy="4139595"/>
          </a:xfrm>
          <a:prstGeom prst="rect">
            <a:avLst/>
          </a:prstGeom>
        </p:spPr>
        <p:txBody>
          <a:bodyPr wrap="square">
            <a:spAutoFit/>
          </a:bodyPr>
          <a:lstStyle/>
          <a:p>
            <a:r>
              <a:rPr lang="en-GB" sz="2800" dirty="0">
                <a:solidFill>
                  <a:srgbClr val="58595B"/>
                </a:solidFill>
              </a:rPr>
              <a:t>Collecting Feedback</a:t>
            </a:r>
          </a:p>
          <a:p>
            <a:endParaRPr lang="en-GB" sz="1600" dirty="0">
              <a:solidFill>
                <a:srgbClr val="58595B"/>
              </a:solidFill>
            </a:endParaRPr>
          </a:p>
          <a:p>
            <a:pPr marL="457200" indent="-457200">
              <a:buFont typeface="Wingdings" panose="05000000000000000000" pitchFamily="2" charset="2"/>
              <a:buChar char="§"/>
            </a:pPr>
            <a:r>
              <a:rPr lang="en-GB" sz="2000" dirty="0">
                <a:solidFill>
                  <a:srgbClr val="D80E86"/>
                </a:solidFill>
              </a:rPr>
              <a:t>Facebook Groups</a:t>
            </a:r>
          </a:p>
          <a:p>
            <a:endParaRPr lang="en-GB" sz="1000" dirty="0" smtClean="0">
              <a:solidFill>
                <a:srgbClr val="D80E86"/>
              </a:solidFill>
            </a:endParaRPr>
          </a:p>
          <a:p>
            <a:pPr marL="457200" indent="-457200">
              <a:buFont typeface="Wingdings" panose="05000000000000000000" pitchFamily="2" charset="2"/>
              <a:buChar char="§"/>
            </a:pPr>
            <a:r>
              <a:rPr lang="en-GB" sz="2000" dirty="0" smtClean="0">
                <a:solidFill>
                  <a:srgbClr val="D80E86"/>
                </a:solidFill>
              </a:rPr>
              <a:t>Emails/ E-Newsletters</a:t>
            </a:r>
            <a:endParaRPr lang="en-GB" sz="2000" dirty="0">
              <a:solidFill>
                <a:srgbClr val="D80E86"/>
              </a:solidFill>
            </a:endParaRPr>
          </a:p>
          <a:p>
            <a:pPr marL="457200" indent="-457200">
              <a:buFont typeface="Wingdings" panose="05000000000000000000" pitchFamily="2" charset="2"/>
              <a:buChar char="§"/>
            </a:pPr>
            <a:endParaRPr lang="en-GB" sz="1000" dirty="0" smtClean="0">
              <a:solidFill>
                <a:srgbClr val="D80E86"/>
              </a:solidFill>
            </a:endParaRPr>
          </a:p>
          <a:p>
            <a:pPr marL="457200" indent="-457200">
              <a:buFont typeface="Wingdings" panose="05000000000000000000" pitchFamily="2" charset="2"/>
              <a:buChar char="§"/>
            </a:pPr>
            <a:r>
              <a:rPr lang="en-GB" sz="2000" dirty="0">
                <a:solidFill>
                  <a:srgbClr val="D80E86"/>
                </a:solidFill>
              </a:rPr>
              <a:t>Lecture &amp; Seminar Shout-outs</a:t>
            </a:r>
          </a:p>
          <a:p>
            <a:pPr marL="457200" indent="-457200">
              <a:buFont typeface="Wingdings" panose="05000000000000000000" pitchFamily="2" charset="2"/>
              <a:buChar char="§"/>
            </a:pPr>
            <a:endParaRPr lang="en-GB" sz="1000" dirty="0">
              <a:solidFill>
                <a:srgbClr val="D80E86"/>
              </a:solidFill>
            </a:endParaRPr>
          </a:p>
          <a:p>
            <a:pPr marL="457200" indent="-457200">
              <a:buFont typeface="Wingdings" panose="05000000000000000000" pitchFamily="2" charset="2"/>
              <a:buChar char="§"/>
            </a:pPr>
            <a:r>
              <a:rPr lang="en-GB" sz="2000" dirty="0">
                <a:solidFill>
                  <a:srgbClr val="D80E86"/>
                </a:solidFill>
              </a:rPr>
              <a:t>Surveys &amp; Polls</a:t>
            </a:r>
          </a:p>
          <a:p>
            <a:pPr marL="457200" indent="-457200">
              <a:buFont typeface="Wingdings" panose="05000000000000000000" pitchFamily="2" charset="2"/>
              <a:buChar char="§"/>
            </a:pPr>
            <a:endParaRPr lang="en-GB" sz="1000" dirty="0" smtClean="0">
              <a:solidFill>
                <a:srgbClr val="D80E86"/>
              </a:solidFill>
            </a:endParaRPr>
          </a:p>
          <a:p>
            <a:pPr marL="457200" indent="-457200">
              <a:buFont typeface="Wingdings" panose="05000000000000000000" pitchFamily="2" charset="2"/>
              <a:buChar char="§"/>
            </a:pPr>
            <a:r>
              <a:rPr lang="en-GB" sz="2000" dirty="0">
                <a:solidFill>
                  <a:srgbClr val="D80E86"/>
                </a:solidFill>
              </a:rPr>
              <a:t>Suggestion </a:t>
            </a:r>
            <a:r>
              <a:rPr lang="en-GB" sz="2000" dirty="0" smtClean="0">
                <a:solidFill>
                  <a:srgbClr val="D80E86"/>
                </a:solidFill>
              </a:rPr>
              <a:t>Boxes</a:t>
            </a:r>
          </a:p>
          <a:p>
            <a:pPr marL="457200" indent="-457200">
              <a:buFont typeface="Wingdings" panose="05000000000000000000" pitchFamily="2" charset="2"/>
              <a:buChar char="§"/>
            </a:pPr>
            <a:endParaRPr lang="en-GB" sz="1000" dirty="0">
              <a:solidFill>
                <a:srgbClr val="D80E86"/>
              </a:solidFill>
            </a:endParaRPr>
          </a:p>
          <a:p>
            <a:pPr marL="457200" indent="-457200">
              <a:buFont typeface="Wingdings" panose="05000000000000000000" pitchFamily="2" charset="2"/>
              <a:buChar char="§"/>
            </a:pPr>
            <a:r>
              <a:rPr lang="en-GB" sz="2000" dirty="0">
                <a:solidFill>
                  <a:srgbClr val="D80E86"/>
                </a:solidFill>
              </a:rPr>
              <a:t>Drop-in </a:t>
            </a:r>
            <a:r>
              <a:rPr lang="en-GB" sz="2000" dirty="0" smtClean="0">
                <a:solidFill>
                  <a:srgbClr val="D80E86"/>
                </a:solidFill>
              </a:rPr>
              <a:t>Meetings</a:t>
            </a:r>
          </a:p>
          <a:p>
            <a:pPr marL="457200" indent="-457200">
              <a:buFont typeface="Wingdings" panose="05000000000000000000" pitchFamily="2" charset="2"/>
              <a:buChar char="§"/>
            </a:pPr>
            <a:endParaRPr lang="en-GB" sz="1000" dirty="0">
              <a:solidFill>
                <a:srgbClr val="D80E86"/>
              </a:solidFill>
            </a:endParaRPr>
          </a:p>
          <a:p>
            <a:pPr marL="457200" indent="-457200">
              <a:buFont typeface="Wingdings" panose="05000000000000000000" pitchFamily="2" charset="2"/>
              <a:buChar char="§"/>
            </a:pPr>
            <a:r>
              <a:rPr lang="en-GB" sz="2000" dirty="0" smtClean="0">
                <a:solidFill>
                  <a:srgbClr val="D80E86"/>
                </a:solidFill>
              </a:rPr>
              <a:t>GCU Learn</a:t>
            </a:r>
            <a:endParaRPr lang="en-GB" sz="2000" dirty="0">
              <a:solidFill>
                <a:srgbClr val="D80E86"/>
              </a:solidFill>
            </a:endParaRPr>
          </a:p>
          <a:p>
            <a:pPr marL="457200" indent="-457200">
              <a:buFont typeface="Wingdings" panose="05000000000000000000" pitchFamily="2" charset="2"/>
              <a:buChar char="§"/>
            </a:pPr>
            <a:endParaRPr lang="en-GB" sz="1000" dirty="0">
              <a:solidFill>
                <a:srgbClr val="D80E86"/>
              </a:solidFill>
            </a:endParaRPr>
          </a:p>
        </p:txBody>
      </p:sp>
      <p:sp>
        <p:nvSpPr>
          <p:cNvPr id="7"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latin typeface="Museo 700" panose="02000000000000000000" pitchFamily="2" charset="0"/>
              </a:rPr>
              <a:t>Stage One: Collecting Feedback</a:t>
            </a:r>
            <a:endParaRPr lang="en-GB" sz="2800" dirty="0">
              <a:latin typeface="Museo 700" panose="02000000000000000000" pitchFamily="2" charset="0"/>
            </a:endParaRPr>
          </a:p>
        </p:txBody>
      </p:sp>
      <p:pic>
        <p:nvPicPr>
          <p:cNvPr id="7170" name="Picture 2" descr="http://images.clipartpanda.com/nothing-clipart-buncee_clipart_bubble_29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792" y="2100273"/>
            <a:ext cx="2148432" cy="20813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liparts.co/cliparts/yTk/KBe/yTkKBe6g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140968"/>
            <a:ext cx="2336101" cy="209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73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latin typeface="Museo 700" panose="02000000000000000000" pitchFamily="2" charset="0"/>
              </a:rPr>
              <a:t>Stage One: Apathy Staircase</a:t>
            </a:r>
            <a:endParaRPr lang="en-GB" sz="2800" dirty="0">
              <a:latin typeface="Museo 700" panose="02000000000000000000" pitchFamily="2" charset="0"/>
            </a:endParaRPr>
          </a:p>
        </p:txBody>
      </p:sp>
      <p:cxnSp>
        <p:nvCxnSpPr>
          <p:cNvPr id="3" name="Straight Connector 2"/>
          <p:cNvCxnSpPr/>
          <p:nvPr/>
        </p:nvCxnSpPr>
        <p:spPr>
          <a:xfrm>
            <a:off x="179512" y="5293988"/>
            <a:ext cx="8856984"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9086" y="4354274"/>
            <a:ext cx="1224136"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3222" y="3414560"/>
            <a:ext cx="1224136"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7358" y="2474846"/>
            <a:ext cx="1224136"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49086" y="4354274"/>
            <a:ext cx="0" cy="939714"/>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3222" y="3414560"/>
            <a:ext cx="0" cy="939714"/>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97358" y="2474846"/>
            <a:ext cx="0" cy="939714"/>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49086" y="4357884"/>
            <a:ext cx="5783040" cy="936104"/>
          </a:xfrm>
          <a:prstGeom prst="rect">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973222" y="3414560"/>
            <a:ext cx="4558904" cy="936104"/>
          </a:xfrm>
          <a:prstGeom prst="rect">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97358" y="2478456"/>
            <a:ext cx="3334768" cy="936104"/>
          </a:xfrm>
          <a:prstGeom prst="rect">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1901486" y="4506674"/>
            <a:ext cx="1224136"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25622" y="3566960"/>
            <a:ext cx="0" cy="939714"/>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21494" y="1535132"/>
            <a:ext cx="2110632" cy="0"/>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21494" y="1535132"/>
            <a:ext cx="0" cy="939714"/>
          </a:xfrm>
          <a:prstGeom prst="line">
            <a:avLst/>
          </a:prstGeom>
          <a:ln w="57150">
            <a:solidFill>
              <a:srgbClr val="D80E86"/>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21494" y="1560866"/>
            <a:ext cx="2110632" cy="936104"/>
          </a:xfrm>
          <a:prstGeom prst="rect">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883755" y="4564326"/>
            <a:ext cx="2103461" cy="523220"/>
          </a:xfrm>
          <a:prstGeom prst="rect">
            <a:avLst/>
          </a:prstGeom>
        </p:spPr>
        <p:txBody>
          <a:bodyPr wrap="none">
            <a:spAutoFit/>
          </a:bodyPr>
          <a:lstStyle/>
          <a:p>
            <a:r>
              <a:rPr lang="en-GB" sz="2800" b="1" i="1" dirty="0" smtClean="0">
                <a:solidFill>
                  <a:schemeClr val="bg1"/>
                </a:solidFill>
              </a:rPr>
              <a:t>Experience</a:t>
            </a:r>
            <a:endParaRPr lang="en-GB" b="1" i="1" dirty="0"/>
          </a:p>
        </p:txBody>
      </p:sp>
      <p:sp>
        <p:nvSpPr>
          <p:cNvPr id="36" name="Rectangle 35"/>
          <p:cNvSpPr/>
          <p:nvPr/>
        </p:nvSpPr>
        <p:spPr>
          <a:xfrm>
            <a:off x="3145627" y="3622807"/>
            <a:ext cx="1643399" cy="523220"/>
          </a:xfrm>
          <a:prstGeom prst="rect">
            <a:avLst/>
          </a:prstGeom>
        </p:spPr>
        <p:txBody>
          <a:bodyPr wrap="none">
            <a:spAutoFit/>
          </a:bodyPr>
          <a:lstStyle/>
          <a:p>
            <a:r>
              <a:rPr lang="en-GB" sz="2800" b="1" i="1" dirty="0" smtClean="0">
                <a:solidFill>
                  <a:schemeClr val="bg1"/>
                </a:solidFill>
              </a:rPr>
              <a:t>Injustice</a:t>
            </a:r>
            <a:endParaRPr lang="en-GB" b="1" i="1" dirty="0"/>
          </a:p>
        </p:txBody>
      </p:sp>
      <p:sp>
        <p:nvSpPr>
          <p:cNvPr id="37" name="Rectangle 36"/>
          <p:cNvSpPr/>
          <p:nvPr/>
        </p:nvSpPr>
        <p:spPr>
          <a:xfrm>
            <a:off x="4413382" y="2683093"/>
            <a:ext cx="1164101" cy="523220"/>
          </a:xfrm>
          <a:prstGeom prst="rect">
            <a:avLst/>
          </a:prstGeom>
        </p:spPr>
        <p:txBody>
          <a:bodyPr wrap="none">
            <a:spAutoFit/>
          </a:bodyPr>
          <a:lstStyle/>
          <a:p>
            <a:r>
              <a:rPr lang="en-GB" sz="2800" b="1" i="1" dirty="0" smtClean="0">
                <a:solidFill>
                  <a:schemeClr val="bg1"/>
                </a:solidFill>
              </a:rPr>
              <a:t>Belief</a:t>
            </a:r>
            <a:endParaRPr lang="en-GB" b="1" i="1" dirty="0"/>
          </a:p>
        </p:txBody>
      </p:sp>
      <p:sp>
        <p:nvSpPr>
          <p:cNvPr id="38" name="Rectangle 37"/>
          <p:cNvSpPr/>
          <p:nvPr/>
        </p:nvSpPr>
        <p:spPr>
          <a:xfrm>
            <a:off x="5630374" y="1628800"/>
            <a:ext cx="1402948" cy="523220"/>
          </a:xfrm>
          <a:prstGeom prst="rect">
            <a:avLst/>
          </a:prstGeom>
        </p:spPr>
        <p:txBody>
          <a:bodyPr wrap="none">
            <a:spAutoFit/>
          </a:bodyPr>
          <a:lstStyle/>
          <a:p>
            <a:r>
              <a:rPr lang="en-GB" sz="2800" b="1" i="1" dirty="0" smtClean="0">
                <a:solidFill>
                  <a:schemeClr val="bg1"/>
                </a:solidFill>
              </a:rPr>
              <a:t>Action </a:t>
            </a:r>
            <a:endParaRPr lang="en-GB" b="1" i="1" dirty="0"/>
          </a:p>
        </p:txBody>
      </p:sp>
      <p:cxnSp>
        <p:nvCxnSpPr>
          <p:cNvPr id="40" name="Straight Arrow Connector 39"/>
          <p:cNvCxnSpPr>
            <a:endCxn id="45" idx="1"/>
          </p:cNvCxnSpPr>
          <p:nvPr/>
        </p:nvCxnSpPr>
        <p:spPr>
          <a:xfrm>
            <a:off x="1640168" y="5661246"/>
            <a:ext cx="5891958" cy="1"/>
          </a:xfrm>
          <a:prstGeom prst="straightConnector1">
            <a:avLst/>
          </a:prstGeom>
          <a:ln w="76200">
            <a:solidFill>
              <a:srgbClr val="D80E86"/>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79512" y="5430415"/>
            <a:ext cx="1460656" cy="461665"/>
          </a:xfrm>
          <a:prstGeom prst="rect">
            <a:avLst/>
          </a:prstGeom>
        </p:spPr>
        <p:txBody>
          <a:bodyPr wrap="none">
            <a:spAutoFit/>
          </a:bodyPr>
          <a:lstStyle/>
          <a:p>
            <a:pPr algn="ctr"/>
            <a:r>
              <a:rPr lang="en-GB" sz="1200" b="1" dirty="0" smtClean="0">
                <a:solidFill>
                  <a:srgbClr val="D80E86"/>
                </a:solidFill>
              </a:rPr>
              <a:t>Low Interest/</a:t>
            </a:r>
          </a:p>
          <a:p>
            <a:pPr algn="ctr"/>
            <a:r>
              <a:rPr lang="en-GB" sz="1200" b="1" dirty="0" smtClean="0">
                <a:solidFill>
                  <a:srgbClr val="D80E86"/>
                </a:solidFill>
              </a:rPr>
              <a:t>Low Engagement</a:t>
            </a:r>
            <a:endParaRPr lang="en-GB" sz="1200" dirty="0">
              <a:solidFill>
                <a:srgbClr val="D80E86"/>
              </a:solidFill>
            </a:endParaRPr>
          </a:p>
        </p:txBody>
      </p:sp>
      <p:sp>
        <p:nvSpPr>
          <p:cNvPr id="45" name="Rectangle 44"/>
          <p:cNvSpPr/>
          <p:nvPr/>
        </p:nvSpPr>
        <p:spPr>
          <a:xfrm>
            <a:off x="7532126" y="5430414"/>
            <a:ext cx="1494320" cy="461665"/>
          </a:xfrm>
          <a:prstGeom prst="rect">
            <a:avLst/>
          </a:prstGeom>
        </p:spPr>
        <p:txBody>
          <a:bodyPr wrap="none">
            <a:spAutoFit/>
          </a:bodyPr>
          <a:lstStyle/>
          <a:p>
            <a:pPr algn="ctr"/>
            <a:r>
              <a:rPr lang="en-GB" sz="1200" b="1" dirty="0" smtClean="0">
                <a:solidFill>
                  <a:srgbClr val="D80E86"/>
                </a:solidFill>
              </a:rPr>
              <a:t>High Interest/</a:t>
            </a:r>
          </a:p>
          <a:p>
            <a:pPr algn="ctr"/>
            <a:r>
              <a:rPr lang="en-GB" sz="1200" b="1" dirty="0" smtClean="0">
                <a:solidFill>
                  <a:srgbClr val="D80E86"/>
                </a:solidFill>
              </a:rPr>
              <a:t>High Engagement</a:t>
            </a:r>
            <a:endParaRPr lang="en-GB" sz="1200" dirty="0">
              <a:solidFill>
                <a:srgbClr val="D80E86"/>
              </a:solidFill>
            </a:endParaRPr>
          </a:p>
        </p:txBody>
      </p:sp>
    </p:spTree>
    <p:extLst>
      <p:ext uri="{BB962C8B-B14F-4D97-AF65-F5344CB8AC3E}">
        <p14:creationId xmlns:p14="http://schemas.microsoft.com/office/powerpoint/2010/main" val="2792268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8680"/>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4000" dirty="0" smtClean="0">
                <a:solidFill>
                  <a:srgbClr val="F47C32"/>
                </a:solidFill>
                <a:latin typeface="Museo 700" panose="02000000000000000000" pitchFamily="2" charset="0"/>
              </a:rPr>
              <a:t>Stage Two</a:t>
            </a:r>
            <a:endParaRPr lang="en-GB" sz="4000" dirty="0">
              <a:solidFill>
                <a:srgbClr val="F47C32"/>
              </a:solidFill>
              <a:latin typeface="Museo 700" panose="02000000000000000000" pitchFamily="2" charset="0"/>
            </a:endParaRPr>
          </a:p>
        </p:txBody>
      </p:sp>
      <p:sp>
        <p:nvSpPr>
          <p:cNvPr id="2" name="Rounded Rectangle 1"/>
          <p:cNvSpPr/>
          <p:nvPr/>
        </p:nvSpPr>
        <p:spPr>
          <a:xfrm>
            <a:off x="1331640" y="2060848"/>
            <a:ext cx="6480720" cy="3384376"/>
          </a:xfrm>
          <a:prstGeom prst="round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31640" y="2420888"/>
            <a:ext cx="6480720" cy="2369880"/>
          </a:xfrm>
          <a:prstGeom prst="rect">
            <a:avLst/>
          </a:prstGeom>
        </p:spPr>
        <p:txBody>
          <a:bodyPr wrap="square">
            <a:spAutoFit/>
          </a:bodyPr>
          <a:lstStyle/>
          <a:p>
            <a:pPr lvl="0" algn="ctr"/>
            <a:r>
              <a:rPr lang="en-GB" sz="4800" b="1" dirty="0">
                <a:solidFill>
                  <a:schemeClr val="bg1"/>
                </a:solidFill>
              </a:rPr>
              <a:t>Stage </a:t>
            </a:r>
            <a:r>
              <a:rPr lang="en-GB" sz="4800" b="1" dirty="0" smtClean="0">
                <a:solidFill>
                  <a:schemeClr val="bg1"/>
                </a:solidFill>
              </a:rPr>
              <a:t>Two</a:t>
            </a:r>
          </a:p>
          <a:p>
            <a:pPr lvl="0" algn="ctr"/>
            <a:endParaRPr lang="en-GB" sz="2000" b="1" dirty="0">
              <a:solidFill>
                <a:schemeClr val="bg1"/>
              </a:solidFill>
            </a:endParaRPr>
          </a:p>
          <a:p>
            <a:pPr lvl="0" algn="ctr"/>
            <a:r>
              <a:rPr lang="en-GB" sz="4000" dirty="0">
                <a:solidFill>
                  <a:schemeClr val="bg1"/>
                </a:solidFill>
              </a:rPr>
              <a:t>P</a:t>
            </a:r>
            <a:r>
              <a:rPr lang="en-GB" sz="4000" dirty="0" smtClean="0">
                <a:solidFill>
                  <a:schemeClr val="bg1"/>
                </a:solidFill>
              </a:rPr>
              <a:t>repared </a:t>
            </a:r>
            <a:r>
              <a:rPr lang="en-GB" sz="4000" dirty="0">
                <a:solidFill>
                  <a:schemeClr val="bg1"/>
                </a:solidFill>
              </a:rPr>
              <a:t>to present </a:t>
            </a:r>
            <a:endParaRPr lang="en-GB" sz="4000" dirty="0" smtClean="0">
              <a:solidFill>
                <a:schemeClr val="bg1"/>
              </a:solidFill>
            </a:endParaRPr>
          </a:p>
          <a:p>
            <a:pPr lvl="0" algn="ctr"/>
            <a:r>
              <a:rPr lang="en-GB" sz="4000" dirty="0" smtClean="0">
                <a:solidFill>
                  <a:schemeClr val="bg1"/>
                </a:solidFill>
              </a:rPr>
              <a:t>your </a:t>
            </a:r>
            <a:r>
              <a:rPr lang="en-GB" sz="4000" dirty="0">
                <a:solidFill>
                  <a:schemeClr val="bg1"/>
                </a:solidFill>
              </a:rPr>
              <a:t>feedback</a:t>
            </a:r>
          </a:p>
        </p:txBody>
      </p:sp>
    </p:spTree>
    <p:extLst>
      <p:ext uri="{BB962C8B-B14F-4D97-AF65-F5344CB8AC3E}">
        <p14:creationId xmlns:p14="http://schemas.microsoft.com/office/powerpoint/2010/main" val="1936276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Where To Take Your  </a:t>
            </a:r>
          </a:p>
          <a:p>
            <a:pPr algn="l"/>
            <a:r>
              <a:rPr lang="en-GB" sz="2800" dirty="0" smtClean="0">
                <a:solidFill>
                  <a:srgbClr val="F47C32"/>
                </a:solidFill>
                <a:latin typeface="Museo 700" panose="02000000000000000000" pitchFamily="2" charset="0"/>
              </a:rPr>
              <a:t>                      Feedback</a:t>
            </a:r>
            <a:endParaRPr lang="en-GB" sz="2800" dirty="0">
              <a:solidFill>
                <a:srgbClr val="F47C32"/>
              </a:solidFill>
              <a:latin typeface="Museo 700" panose="02000000000000000000" pitchFamily="2" charset="0"/>
            </a:endParaRPr>
          </a:p>
        </p:txBody>
      </p:sp>
      <p:sp>
        <p:nvSpPr>
          <p:cNvPr id="62" name="Rectangle 61"/>
          <p:cNvSpPr/>
          <p:nvPr/>
        </p:nvSpPr>
        <p:spPr>
          <a:xfrm>
            <a:off x="6392229" y="4098842"/>
            <a:ext cx="2140956" cy="455766"/>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6104820" y="5446102"/>
            <a:ext cx="1265452" cy="646331"/>
          </a:xfrm>
          <a:prstGeom prst="rect">
            <a:avLst/>
          </a:prstGeom>
          <a:noFill/>
        </p:spPr>
        <p:txBody>
          <a:bodyPr wrap="square" rtlCol="0">
            <a:spAutoFit/>
          </a:bodyPr>
          <a:lstStyle/>
          <a:p>
            <a:pPr algn="ctr"/>
            <a:r>
              <a:rPr lang="en-GB" sz="1200" dirty="0" smtClean="0">
                <a:solidFill>
                  <a:srgbClr val="F47C32"/>
                </a:solidFill>
              </a:rPr>
              <a:t>Get in touch with your School Officer</a:t>
            </a:r>
            <a:endParaRPr lang="en-GB" sz="1200" dirty="0">
              <a:solidFill>
                <a:srgbClr val="F47C32"/>
              </a:solidFill>
            </a:endParaRPr>
          </a:p>
        </p:txBody>
      </p:sp>
      <p:sp>
        <p:nvSpPr>
          <p:cNvPr id="69" name="TextBox 68"/>
          <p:cNvSpPr txBox="1"/>
          <p:nvPr/>
        </p:nvSpPr>
        <p:spPr>
          <a:xfrm>
            <a:off x="7583701" y="5352212"/>
            <a:ext cx="1368152" cy="830997"/>
          </a:xfrm>
          <a:prstGeom prst="rect">
            <a:avLst/>
          </a:prstGeom>
          <a:noFill/>
        </p:spPr>
        <p:txBody>
          <a:bodyPr wrap="square" rtlCol="0">
            <a:spAutoFit/>
          </a:bodyPr>
          <a:lstStyle/>
          <a:p>
            <a:pPr algn="ctr"/>
            <a:r>
              <a:rPr lang="en-GB" sz="1200" dirty="0" smtClean="0">
                <a:solidFill>
                  <a:srgbClr val="F47C32"/>
                </a:solidFill>
              </a:rPr>
              <a:t>Get in touch with your GCU Students’ Vice President</a:t>
            </a:r>
            <a:endParaRPr lang="en-GB" sz="1200" dirty="0">
              <a:solidFill>
                <a:srgbClr val="F47C32"/>
              </a:solidFill>
            </a:endParaRPr>
          </a:p>
        </p:txBody>
      </p:sp>
      <p:sp>
        <p:nvSpPr>
          <p:cNvPr id="70" name="Rectangle 69"/>
          <p:cNvSpPr/>
          <p:nvPr/>
        </p:nvSpPr>
        <p:spPr>
          <a:xfrm>
            <a:off x="6115476" y="5355328"/>
            <a:ext cx="1254796" cy="827880"/>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583701" y="5352211"/>
            <a:ext cx="1368152" cy="830997"/>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Arrow Connector 71"/>
          <p:cNvCxnSpPr/>
          <p:nvPr/>
        </p:nvCxnSpPr>
        <p:spPr>
          <a:xfrm flipH="1">
            <a:off x="6719552" y="4551895"/>
            <a:ext cx="22645" cy="820554"/>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478846" y="4684547"/>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6450781" y="4684547"/>
            <a:ext cx="582832" cy="323165"/>
          </a:xfrm>
          <a:prstGeom prst="rect">
            <a:avLst/>
          </a:prstGeom>
          <a:noFill/>
        </p:spPr>
        <p:txBody>
          <a:bodyPr wrap="square" rtlCol="0">
            <a:spAutoFit/>
          </a:bodyPr>
          <a:lstStyle/>
          <a:p>
            <a:pPr algn="ctr"/>
            <a:r>
              <a:rPr lang="en-GB" sz="1500" b="1" dirty="0" smtClean="0">
                <a:solidFill>
                  <a:schemeClr val="bg1"/>
                </a:solidFill>
              </a:rPr>
              <a:t>NO</a:t>
            </a:r>
            <a:endParaRPr lang="en-GB" sz="1500" b="1" dirty="0">
              <a:solidFill>
                <a:schemeClr val="bg1"/>
              </a:solidFill>
            </a:endParaRPr>
          </a:p>
        </p:txBody>
      </p:sp>
      <p:cxnSp>
        <p:nvCxnSpPr>
          <p:cNvPr id="75" name="Straight Arrow Connector 74"/>
          <p:cNvCxnSpPr/>
          <p:nvPr/>
        </p:nvCxnSpPr>
        <p:spPr>
          <a:xfrm flipH="1">
            <a:off x="8095187" y="4550559"/>
            <a:ext cx="28887" cy="775389"/>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854482" y="4638046"/>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p:cNvSpPr txBox="1"/>
          <p:nvPr/>
        </p:nvSpPr>
        <p:spPr>
          <a:xfrm>
            <a:off x="7826417" y="4638046"/>
            <a:ext cx="582832" cy="323165"/>
          </a:xfrm>
          <a:prstGeom prst="rect">
            <a:avLst/>
          </a:prstGeom>
          <a:noFill/>
        </p:spPr>
        <p:txBody>
          <a:bodyPr wrap="square" rtlCol="0">
            <a:spAutoFit/>
          </a:bodyPr>
          <a:lstStyle/>
          <a:p>
            <a:pPr algn="ctr"/>
            <a:r>
              <a:rPr lang="en-GB" sz="1500" b="1" dirty="0" smtClean="0">
                <a:solidFill>
                  <a:schemeClr val="bg1"/>
                </a:solidFill>
              </a:rPr>
              <a:t>YES</a:t>
            </a:r>
            <a:endParaRPr lang="en-GB" sz="1500" b="1" dirty="0">
              <a:solidFill>
                <a:schemeClr val="bg1"/>
              </a:solidFill>
            </a:endParaRPr>
          </a:p>
        </p:txBody>
      </p:sp>
      <p:sp>
        <p:nvSpPr>
          <p:cNvPr id="89" name="Rectangle 88"/>
          <p:cNvSpPr/>
          <p:nvPr/>
        </p:nvSpPr>
        <p:spPr>
          <a:xfrm>
            <a:off x="561476" y="4087336"/>
            <a:ext cx="2140956" cy="455766"/>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92198" y="5340917"/>
            <a:ext cx="1539756" cy="830997"/>
          </a:xfrm>
          <a:prstGeom prst="rect">
            <a:avLst/>
          </a:prstGeom>
          <a:noFill/>
        </p:spPr>
        <p:txBody>
          <a:bodyPr wrap="square" rtlCol="0">
            <a:spAutoFit/>
          </a:bodyPr>
          <a:lstStyle/>
          <a:p>
            <a:pPr algn="ctr"/>
            <a:r>
              <a:rPr lang="en-GB" sz="1200" dirty="0" smtClean="0">
                <a:solidFill>
                  <a:srgbClr val="F47C32"/>
                </a:solidFill>
              </a:rPr>
              <a:t>Get in touch with the relevant lecture or programme leader</a:t>
            </a:r>
            <a:endParaRPr lang="en-GB" sz="1200" dirty="0">
              <a:solidFill>
                <a:srgbClr val="F47C32"/>
              </a:solidFill>
            </a:endParaRPr>
          </a:p>
        </p:txBody>
      </p:sp>
      <p:sp>
        <p:nvSpPr>
          <p:cNvPr id="91" name="TextBox 90"/>
          <p:cNvSpPr txBox="1"/>
          <p:nvPr/>
        </p:nvSpPr>
        <p:spPr>
          <a:xfrm>
            <a:off x="1772977" y="5340919"/>
            <a:ext cx="1518266" cy="830997"/>
          </a:xfrm>
          <a:prstGeom prst="rect">
            <a:avLst/>
          </a:prstGeom>
          <a:noFill/>
        </p:spPr>
        <p:txBody>
          <a:bodyPr wrap="square" rtlCol="0">
            <a:spAutoFit/>
          </a:bodyPr>
          <a:lstStyle/>
          <a:p>
            <a:pPr algn="ctr"/>
            <a:r>
              <a:rPr lang="en-GB" sz="1200" dirty="0" smtClean="0">
                <a:solidFill>
                  <a:srgbClr val="F47C32"/>
                </a:solidFill>
              </a:rPr>
              <a:t>Discuss the feedback at your next SSCG Meeting</a:t>
            </a:r>
            <a:endParaRPr lang="en-GB" sz="1200" dirty="0">
              <a:solidFill>
                <a:srgbClr val="F47C32"/>
              </a:solidFill>
            </a:endParaRPr>
          </a:p>
        </p:txBody>
      </p:sp>
      <p:sp>
        <p:nvSpPr>
          <p:cNvPr id="92" name="Rectangle 91"/>
          <p:cNvSpPr/>
          <p:nvPr/>
        </p:nvSpPr>
        <p:spPr>
          <a:xfrm>
            <a:off x="164206" y="5344035"/>
            <a:ext cx="1395342" cy="827880"/>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p:cNvSpPr/>
          <p:nvPr/>
        </p:nvSpPr>
        <p:spPr>
          <a:xfrm>
            <a:off x="1772976" y="5340918"/>
            <a:ext cx="1518267" cy="830997"/>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Arrow Connector 93"/>
          <p:cNvCxnSpPr/>
          <p:nvPr/>
        </p:nvCxnSpPr>
        <p:spPr>
          <a:xfrm flipH="1">
            <a:off x="942264" y="4528353"/>
            <a:ext cx="22645" cy="820554"/>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01558" y="4661005"/>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673493" y="4661005"/>
            <a:ext cx="582832" cy="323165"/>
          </a:xfrm>
          <a:prstGeom prst="rect">
            <a:avLst/>
          </a:prstGeom>
          <a:noFill/>
        </p:spPr>
        <p:txBody>
          <a:bodyPr wrap="square" rtlCol="0">
            <a:spAutoFit/>
          </a:bodyPr>
          <a:lstStyle/>
          <a:p>
            <a:pPr algn="ctr"/>
            <a:r>
              <a:rPr lang="en-GB" sz="1500" b="1" dirty="0" smtClean="0">
                <a:solidFill>
                  <a:schemeClr val="bg1"/>
                </a:solidFill>
              </a:rPr>
              <a:t>YES</a:t>
            </a:r>
            <a:endParaRPr lang="en-GB" sz="1500" b="1" dirty="0">
              <a:solidFill>
                <a:schemeClr val="bg1"/>
              </a:solidFill>
            </a:endParaRPr>
          </a:p>
        </p:txBody>
      </p:sp>
      <p:cxnSp>
        <p:nvCxnSpPr>
          <p:cNvPr id="97" name="Straight Arrow Connector 96"/>
          <p:cNvCxnSpPr/>
          <p:nvPr/>
        </p:nvCxnSpPr>
        <p:spPr>
          <a:xfrm flipH="1">
            <a:off x="2210938" y="4531835"/>
            <a:ext cx="22013" cy="794113"/>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977343" y="4669138"/>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a:off x="1949278" y="4669138"/>
            <a:ext cx="582832" cy="323165"/>
          </a:xfrm>
          <a:prstGeom prst="rect">
            <a:avLst/>
          </a:prstGeom>
          <a:noFill/>
        </p:spPr>
        <p:txBody>
          <a:bodyPr wrap="square" rtlCol="0">
            <a:spAutoFit/>
          </a:bodyPr>
          <a:lstStyle/>
          <a:p>
            <a:pPr algn="ctr"/>
            <a:r>
              <a:rPr lang="en-GB" sz="1500" b="1" dirty="0" smtClean="0">
                <a:solidFill>
                  <a:schemeClr val="bg1"/>
                </a:solidFill>
              </a:rPr>
              <a:t>NO</a:t>
            </a:r>
            <a:endParaRPr lang="en-GB" sz="1500" b="1" dirty="0">
              <a:solidFill>
                <a:schemeClr val="bg1"/>
              </a:solidFill>
            </a:endParaRPr>
          </a:p>
        </p:txBody>
      </p:sp>
      <p:sp>
        <p:nvSpPr>
          <p:cNvPr id="61" name="TextBox 60"/>
          <p:cNvSpPr txBox="1"/>
          <p:nvPr/>
        </p:nvSpPr>
        <p:spPr>
          <a:xfrm>
            <a:off x="561476" y="4081437"/>
            <a:ext cx="2140956" cy="461665"/>
          </a:xfrm>
          <a:prstGeom prst="rect">
            <a:avLst/>
          </a:prstGeom>
          <a:solidFill>
            <a:srgbClr val="F47C32"/>
          </a:solidFill>
        </p:spPr>
        <p:txBody>
          <a:bodyPr wrap="square" rtlCol="0">
            <a:spAutoFit/>
          </a:bodyPr>
          <a:lstStyle/>
          <a:p>
            <a:pPr algn="ctr"/>
            <a:r>
              <a:rPr lang="en-GB" sz="1200" b="1" dirty="0">
                <a:solidFill>
                  <a:schemeClr val="bg1"/>
                </a:solidFill>
              </a:rPr>
              <a:t>Is the feedback related to an urgent issue?</a:t>
            </a:r>
          </a:p>
        </p:txBody>
      </p:sp>
      <p:sp>
        <p:nvSpPr>
          <p:cNvPr id="66" name="Rectangle 65"/>
          <p:cNvSpPr/>
          <p:nvPr/>
        </p:nvSpPr>
        <p:spPr>
          <a:xfrm>
            <a:off x="3779912" y="4000974"/>
            <a:ext cx="1440160" cy="712177"/>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3779910" y="4000380"/>
            <a:ext cx="1440161" cy="646331"/>
          </a:xfrm>
          <a:prstGeom prst="rect">
            <a:avLst/>
          </a:prstGeom>
          <a:noFill/>
        </p:spPr>
        <p:txBody>
          <a:bodyPr wrap="square" rtlCol="0">
            <a:spAutoFit/>
          </a:bodyPr>
          <a:lstStyle/>
          <a:p>
            <a:pPr algn="ctr"/>
            <a:r>
              <a:rPr lang="en-GB" sz="1200" b="1" dirty="0" smtClean="0">
                <a:solidFill>
                  <a:schemeClr val="bg1"/>
                </a:solidFill>
              </a:rPr>
              <a:t>Is the feedback related to only one programme?</a:t>
            </a:r>
            <a:endParaRPr lang="en-GB" sz="1200" b="1" dirty="0">
              <a:solidFill>
                <a:schemeClr val="bg1"/>
              </a:solidFill>
            </a:endParaRPr>
          </a:p>
        </p:txBody>
      </p:sp>
      <p:cxnSp>
        <p:nvCxnSpPr>
          <p:cNvPr id="81" name="Straight Arrow Connector 80"/>
          <p:cNvCxnSpPr>
            <a:endCxn id="62" idx="1"/>
          </p:cNvCxnSpPr>
          <p:nvPr/>
        </p:nvCxnSpPr>
        <p:spPr>
          <a:xfrm flipV="1">
            <a:off x="5210622" y="4326725"/>
            <a:ext cx="1181607" cy="4049"/>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392153" y="4194988"/>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5364088" y="4194988"/>
            <a:ext cx="582832" cy="323165"/>
          </a:xfrm>
          <a:prstGeom prst="rect">
            <a:avLst/>
          </a:prstGeom>
          <a:noFill/>
        </p:spPr>
        <p:txBody>
          <a:bodyPr wrap="square" rtlCol="0">
            <a:spAutoFit/>
          </a:bodyPr>
          <a:lstStyle/>
          <a:p>
            <a:pPr algn="ctr"/>
            <a:r>
              <a:rPr lang="en-GB" sz="1500" b="1" dirty="0" smtClean="0">
                <a:solidFill>
                  <a:schemeClr val="bg1"/>
                </a:solidFill>
              </a:rPr>
              <a:t>NO</a:t>
            </a:r>
            <a:endParaRPr lang="en-GB" sz="1500" b="1" dirty="0">
              <a:solidFill>
                <a:schemeClr val="bg1"/>
              </a:solidFill>
            </a:endParaRPr>
          </a:p>
        </p:txBody>
      </p:sp>
      <p:cxnSp>
        <p:nvCxnSpPr>
          <p:cNvPr id="101" name="Straight Arrow Connector 100"/>
          <p:cNvCxnSpPr/>
          <p:nvPr/>
        </p:nvCxnSpPr>
        <p:spPr>
          <a:xfrm flipH="1">
            <a:off x="2702432" y="4361112"/>
            <a:ext cx="1077480" cy="0"/>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131840" y="4194989"/>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3095155" y="4194987"/>
            <a:ext cx="582832" cy="323165"/>
          </a:xfrm>
          <a:prstGeom prst="rect">
            <a:avLst/>
          </a:prstGeom>
          <a:noFill/>
        </p:spPr>
        <p:txBody>
          <a:bodyPr wrap="square" rtlCol="0">
            <a:spAutoFit/>
          </a:bodyPr>
          <a:lstStyle/>
          <a:p>
            <a:pPr algn="ctr"/>
            <a:r>
              <a:rPr lang="en-GB" sz="1500" b="1" dirty="0" smtClean="0">
                <a:solidFill>
                  <a:schemeClr val="bg1"/>
                </a:solidFill>
              </a:rPr>
              <a:t>YES</a:t>
            </a:r>
            <a:endParaRPr lang="en-GB" sz="1500" b="1" dirty="0">
              <a:solidFill>
                <a:schemeClr val="bg1"/>
              </a:solidFill>
            </a:endParaRPr>
          </a:p>
        </p:txBody>
      </p:sp>
      <p:sp>
        <p:nvSpPr>
          <p:cNvPr id="104" name="Rectangle 103"/>
          <p:cNvSpPr/>
          <p:nvPr/>
        </p:nvSpPr>
        <p:spPr>
          <a:xfrm>
            <a:off x="2893892" y="2840886"/>
            <a:ext cx="3061902" cy="4616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TextBox 107"/>
          <p:cNvSpPr txBox="1"/>
          <p:nvPr/>
        </p:nvSpPr>
        <p:spPr>
          <a:xfrm>
            <a:off x="2893892" y="2834939"/>
            <a:ext cx="3061902" cy="461665"/>
          </a:xfrm>
          <a:prstGeom prst="rect">
            <a:avLst/>
          </a:prstGeom>
          <a:noFill/>
        </p:spPr>
        <p:txBody>
          <a:bodyPr wrap="square" rtlCol="0">
            <a:spAutoFit/>
          </a:bodyPr>
          <a:lstStyle/>
          <a:p>
            <a:pPr algn="ctr"/>
            <a:r>
              <a:rPr lang="en-GB" sz="1200" b="1" dirty="0" smtClean="0">
                <a:solidFill>
                  <a:schemeClr val="bg1"/>
                </a:solidFill>
              </a:rPr>
              <a:t>Is the feedback related to an issue </a:t>
            </a:r>
          </a:p>
          <a:p>
            <a:pPr algn="ctr"/>
            <a:r>
              <a:rPr lang="en-GB" sz="1200" b="1" dirty="0" smtClean="0">
                <a:solidFill>
                  <a:schemeClr val="bg1"/>
                </a:solidFill>
              </a:rPr>
              <a:t>that only affects one student?</a:t>
            </a:r>
            <a:endParaRPr lang="en-GB" sz="1200" b="1" dirty="0">
              <a:solidFill>
                <a:schemeClr val="bg1"/>
              </a:solidFill>
            </a:endParaRPr>
          </a:p>
        </p:txBody>
      </p:sp>
      <p:cxnSp>
        <p:nvCxnSpPr>
          <p:cNvPr id="109" name="Straight Arrow Connector 108"/>
          <p:cNvCxnSpPr/>
          <p:nvPr/>
        </p:nvCxnSpPr>
        <p:spPr>
          <a:xfrm flipH="1">
            <a:off x="4501630" y="3248018"/>
            <a:ext cx="22645" cy="820554"/>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038984" y="2142442"/>
            <a:ext cx="1912869" cy="1569660"/>
          </a:xfrm>
          <a:prstGeom prst="rect">
            <a:avLst/>
          </a:prstGeom>
          <a:noFill/>
        </p:spPr>
        <p:txBody>
          <a:bodyPr wrap="square" rtlCol="0">
            <a:spAutoFit/>
          </a:bodyPr>
          <a:lstStyle/>
          <a:p>
            <a:pPr algn="ctr"/>
            <a:r>
              <a:rPr lang="en-GB" sz="1200" dirty="0" smtClean="0">
                <a:solidFill>
                  <a:srgbClr val="F47C32"/>
                </a:solidFill>
              </a:rPr>
              <a:t>Advise the student to get in touch with their personal tutor or to contact the GCU Students’ Association Advice Centre</a:t>
            </a:r>
          </a:p>
          <a:p>
            <a:pPr algn="ctr"/>
            <a:endParaRPr lang="en-GB" sz="800" dirty="0" smtClean="0">
              <a:solidFill>
                <a:srgbClr val="F47C32"/>
              </a:solidFill>
            </a:endParaRPr>
          </a:p>
          <a:p>
            <a:pPr algn="ctr"/>
            <a:r>
              <a:rPr lang="en-GB" sz="800" b="1" dirty="0">
                <a:solidFill>
                  <a:srgbClr val="F47C32"/>
                </a:solidFill>
              </a:rPr>
              <a:t>(0141 273 1650)</a:t>
            </a:r>
          </a:p>
          <a:p>
            <a:pPr algn="ctr"/>
            <a:r>
              <a:rPr lang="en-GB" sz="800" b="1" dirty="0">
                <a:solidFill>
                  <a:srgbClr val="F47C32"/>
                </a:solidFill>
              </a:rPr>
              <a:t>(advice@GCUstudents.co.uk</a:t>
            </a:r>
            <a:r>
              <a:rPr lang="en-GB" sz="800" b="1" dirty="0" smtClean="0">
                <a:solidFill>
                  <a:srgbClr val="F47C32"/>
                </a:solidFill>
              </a:rPr>
              <a:t>)</a:t>
            </a:r>
            <a:endParaRPr lang="en-GB" sz="1200" dirty="0">
              <a:solidFill>
                <a:srgbClr val="F47C32"/>
              </a:solidFill>
            </a:endParaRPr>
          </a:p>
        </p:txBody>
      </p:sp>
      <p:cxnSp>
        <p:nvCxnSpPr>
          <p:cNvPr id="112" name="Straight Arrow Connector 111"/>
          <p:cNvCxnSpPr/>
          <p:nvPr/>
        </p:nvCxnSpPr>
        <p:spPr>
          <a:xfrm flipV="1">
            <a:off x="5948292" y="3102099"/>
            <a:ext cx="1068047" cy="1"/>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7026686" y="2148297"/>
            <a:ext cx="1925167" cy="1564193"/>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p:cNvSpPr/>
          <p:nvPr/>
        </p:nvSpPr>
        <p:spPr>
          <a:xfrm>
            <a:off x="6128878" y="2918356"/>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TextBox 114"/>
          <p:cNvSpPr txBox="1"/>
          <p:nvPr/>
        </p:nvSpPr>
        <p:spPr>
          <a:xfrm>
            <a:off x="6100813" y="2918356"/>
            <a:ext cx="582832" cy="323165"/>
          </a:xfrm>
          <a:prstGeom prst="rect">
            <a:avLst/>
          </a:prstGeom>
          <a:noFill/>
        </p:spPr>
        <p:txBody>
          <a:bodyPr wrap="square" rtlCol="0">
            <a:spAutoFit/>
          </a:bodyPr>
          <a:lstStyle/>
          <a:p>
            <a:pPr algn="ctr"/>
            <a:r>
              <a:rPr lang="en-GB" sz="1500" b="1" dirty="0" smtClean="0">
                <a:solidFill>
                  <a:schemeClr val="bg1"/>
                </a:solidFill>
              </a:rPr>
              <a:t>YES</a:t>
            </a:r>
            <a:endParaRPr lang="en-GB" sz="1500" b="1" dirty="0">
              <a:solidFill>
                <a:schemeClr val="bg1"/>
              </a:solidFill>
            </a:endParaRPr>
          </a:p>
        </p:txBody>
      </p:sp>
      <p:sp>
        <p:nvSpPr>
          <p:cNvPr id="121" name="Rectangle 120"/>
          <p:cNvSpPr/>
          <p:nvPr/>
        </p:nvSpPr>
        <p:spPr>
          <a:xfrm>
            <a:off x="2987824" y="1599145"/>
            <a:ext cx="3122753" cy="4616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2" name="Straight Arrow Connector 121"/>
          <p:cNvCxnSpPr/>
          <p:nvPr/>
        </p:nvCxnSpPr>
        <p:spPr>
          <a:xfrm flipH="1">
            <a:off x="4542255" y="2060810"/>
            <a:ext cx="28887" cy="775389"/>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4301550" y="2148297"/>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4273485" y="2148297"/>
            <a:ext cx="582832" cy="323165"/>
          </a:xfrm>
          <a:prstGeom prst="rect">
            <a:avLst/>
          </a:prstGeom>
          <a:noFill/>
        </p:spPr>
        <p:txBody>
          <a:bodyPr wrap="square" rtlCol="0">
            <a:spAutoFit/>
          </a:bodyPr>
          <a:lstStyle/>
          <a:p>
            <a:pPr algn="ctr"/>
            <a:r>
              <a:rPr lang="en-GB" sz="1500" b="1" dirty="0" smtClean="0">
                <a:solidFill>
                  <a:schemeClr val="bg1"/>
                </a:solidFill>
              </a:rPr>
              <a:t>YES</a:t>
            </a:r>
            <a:endParaRPr lang="en-GB" sz="1500" b="1" dirty="0">
              <a:solidFill>
                <a:schemeClr val="bg1"/>
              </a:solidFill>
            </a:endParaRPr>
          </a:p>
        </p:txBody>
      </p:sp>
      <p:cxnSp>
        <p:nvCxnSpPr>
          <p:cNvPr id="127" name="Straight Arrow Connector 126"/>
          <p:cNvCxnSpPr/>
          <p:nvPr/>
        </p:nvCxnSpPr>
        <p:spPr>
          <a:xfrm flipH="1">
            <a:off x="1914926" y="1861425"/>
            <a:ext cx="1072898" cy="0"/>
          </a:xfrm>
          <a:prstGeom prst="straightConnector1">
            <a:avLst/>
          </a:prstGeom>
          <a:ln w="38100" cmpd="sng">
            <a:solidFill>
              <a:srgbClr val="F47C32"/>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2336144" y="1668394"/>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p:cNvSpPr txBox="1"/>
          <p:nvPr/>
        </p:nvSpPr>
        <p:spPr>
          <a:xfrm>
            <a:off x="2325951" y="1668393"/>
            <a:ext cx="514249" cy="323165"/>
          </a:xfrm>
          <a:prstGeom prst="rect">
            <a:avLst/>
          </a:prstGeom>
          <a:noFill/>
        </p:spPr>
        <p:txBody>
          <a:bodyPr wrap="square" rtlCol="0">
            <a:spAutoFit/>
          </a:bodyPr>
          <a:lstStyle/>
          <a:p>
            <a:pPr algn="ctr"/>
            <a:r>
              <a:rPr lang="en-GB" sz="1500" b="1" dirty="0" smtClean="0">
                <a:solidFill>
                  <a:schemeClr val="bg1"/>
                </a:solidFill>
              </a:rPr>
              <a:t>NO</a:t>
            </a:r>
            <a:endParaRPr lang="en-GB" sz="1500" b="1" dirty="0">
              <a:solidFill>
                <a:schemeClr val="bg1"/>
              </a:solidFill>
            </a:endParaRPr>
          </a:p>
        </p:txBody>
      </p:sp>
      <p:sp>
        <p:nvSpPr>
          <p:cNvPr id="25" name="Rectangle 24"/>
          <p:cNvSpPr/>
          <p:nvPr/>
        </p:nvSpPr>
        <p:spPr>
          <a:xfrm>
            <a:off x="3033767" y="1589689"/>
            <a:ext cx="3095111" cy="461665"/>
          </a:xfrm>
          <a:prstGeom prst="rect">
            <a:avLst/>
          </a:prstGeom>
        </p:spPr>
        <p:txBody>
          <a:bodyPr wrap="square">
            <a:spAutoFit/>
          </a:bodyPr>
          <a:lstStyle/>
          <a:p>
            <a:pPr algn="ctr"/>
            <a:r>
              <a:rPr lang="en-GB" sz="1200" b="1" dirty="0">
                <a:solidFill>
                  <a:schemeClr val="bg1"/>
                </a:solidFill>
              </a:rPr>
              <a:t>Is the feedback related to the academic/ learning experience at GCU?</a:t>
            </a:r>
          </a:p>
        </p:txBody>
      </p:sp>
      <p:sp>
        <p:nvSpPr>
          <p:cNvPr id="130" name="TextBox 129"/>
          <p:cNvSpPr txBox="1"/>
          <p:nvPr/>
        </p:nvSpPr>
        <p:spPr>
          <a:xfrm>
            <a:off x="164206" y="1340383"/>
            <a:ext cx="1718973" cy="1938992"/>
          </a:xfrm>
          <a:prstGeom prst="rect">
            <a:avLst/>
          </a:prstGeom>
          <a:noFill/>
        </p:spPr>
        <p:txBody>
          <a:bodyPr wrap="square" rtlCol="0">
            <a:spAutoFit/>
          </a:bodyPr>
          <a:lstStyle/>
          <a:p>
            <a:pPr algn="ctr"/>
            <a:r>
              <a:rPr lang="en-GB" sz="1200" dirty="0" smtClean="0">
                <a:solidFill>
                  <a:srgbClr val="F47C32"/>
                </a:solidFill>
              </a:rPr>
              <a:t>Advise the student to get in touch with the GCU Students’ Association School Vice </a:t>
            </a:r>
            <a:r>
              <a:rPr lang="en-GB" sz="1200" dirty="0">
                <a:solidFill>
                  <a:srgbClr val="F47C32"/>
                </a:solidFill>
              </a:rPr>
              <a:t>President or to contact the GCU </a:t>
            </a:r>
            <a:r>
              <a:rPr lang="en-GB" sz="1200" dirty="0" smtClean="0">
                <a:solidFill>
                  <a:srgbClr val="F47C32"/>
                </a:solidFill>
              </a:rPr>
              <a:t>Students’ Association </a:t>
            </a:r>
            <a:r>
              <a:rPr lang="en-GB" sz="1200" dirty="0">
                <a:solidFill>
                  <a:srgbClr val="F47C32"/>
                </a:solidFill>
              </a:rPr>
              <a:t>Advice </a:t>
            </a:r>
            <a:r>
              <a:rPr lang="en-GB" sz="1200" dirty="0" smtClean="0">
                <a:solidFill>
                  <a:srgbClr val="F47C32"/>
                </a:solidFill>
              </a:rPr>
              <a:t>Centre</a:t>
            </a:r>
          </a:p>
          <a:p>
            <a:pPr algn="ctr"/>
            <a:endParaRPr lang="en-GB" sz="800" b="1" dirty="0" smtClean="0">
              <a:solidFill>
                <a:srgbClr val="F47C32"/>
              </a:solidFill>
            </a:endParaRPr>
          </a:p>
          <a:p>
            <a:pPr algn="ctr"/>
            <a:r>
              <a:rPr lang="en-GB" sz="800" b="1" dirty="0" smtClean="0">
                <a:solidFill>
                  <a:srgbClr val="F47C32"/>
                </a:solidFill>
              </a:rPr>
              <a:t>(0141 </a:t>
            </a:r>
            <a:r>
              <a:rPr lang="en-GB" sz="800" b="1" dirty="0">
                <a:solidFill>
                  <a:srgbClr val="F47C32"/>
                </a:solidFill>
              </a:rPr>
              <a:t>273 </a:t>
            </a:r>
            <a:r>
              <a:rPr lang="en-GB" sz="800" b="1" dirty="0" smtClean="0">
                <a:solidFill>
                  <a:srgbClr val="F47C32"/>
                </a:solidFill>
              </a:rPr>
              <a:t>1650)</a:t>
            </a:r>
          </a:p>
          <a:p>
            <a:pPr algn="ctr"/>
            <a:r>
              <a:rPr lang="en-GB" sz="800" b="1" dirty="0" smtClean="0">
                <a:solidFill>
                  <a:srgbClr val="F47C32"/>
                </a:solidFill>
              </a:rPr>
              <a:t>(</a:t>
            </a:r>
            <a:r>
              <a:rPr lang="en-GB" sz="800" b="1" dirty="0">
                <a:solidFill>
                  <a:srgbClr val="F47C32"/>
                </a:solidFill>
              </a:rPr>
              <a:t>advice@GCUstudents.co.uk</a:t>
            </a:r>
            <a:r>
              <a:rPr lang="en-GB" sz="800" b="1" dirty="0" smtClean="0">
                <a:solidFill>
                  <a:srgbClr val="F47C32"/>
                </a:solidFill>
              </a:rPr>
              <a:t>)</a:t>
            </a:r>
            <a:endParaRPr lang="en-GB" sz="800" b="1" dirty="0">
              <a:solidFill>
                <a:srgbClr val="F47C32"/>
              </a:solidFill>
            </a:endParaRPr>
          </a:p>
        </p:txBody>
      </p:sp>
      <p:sp>
        <p:nvSpPr>
          <p:cNvPr id="131" name="Rectangle 130"/>
          <p:cNvSpPr/>
          <p:nvPr/>
        </p:nvSpPr>
        <p:spPr>
          <a:xfrm>
            <a:off x="164206" y="1348725"/>
            <a:ext cx="1722654" cy="1953826"/>
          </a:xfrm>
          <a:prstGeom prst="rect">
            <a:avLst/>
          </a:prstGeom>
          <a:no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6392229" y="4079960"/>
            <a:ext cx="2140956" cy="461665"/>
          </a:xfrm>
          <a:prstGeom prst="rect">
            <a:avLst/>
          </a:prstGeom>
          <a:solidFill>
            <a:srgbClr val="F47C32"/>
          </a:solidFill>
        </p:spPr>
        <p:txBody>
          <a:bodyPr wrap="square" rtlCol="0">
            <a:spAutoFit/>
          </a:bodyPr>
          <a:lstStyle/>
          <a:p>
            <a:pPr algn="ctr"/>
            <a:r>
              <a:rPr lang="en-GB" sz="1200" b="1" dirty="0" smtClean="0">
                <a:solidFill>
                  <a:schemeClr val="bg1"/>
                </a:solidFill>
              </a:rPr>
              <a:t>Is the feedback related to a University wide issue?</a:t>
            </a:r>
            <a:endParaRPr lang="en-GB" sz="1200" b="1" dirty="0">
              <a:solidFill>
                <a:schemeClr val="bg1"/>
              </a:solidFill>
            </a:endParaRPr>
          </a:p>
        </p:txBody>
      </p:sp>
      <p:sp>
        <p:nvSpPr>
          <p:cNvPr id="63" name="Rectangle 62"/>
          <p:cNvSpPr/>
          <p:nvPr/>
        </p:nvSpPr>
        <p:spPr>
          <a:xfrm>
            <a:off x="4244516" y="3422054"/>
            <a:ext cx="504056" cy="323165"/>
          </a:xfrm>
          <a:prstGeom prst="rect">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4205128" y="3422053"/>
            <a:ext cx="582832" cy="323165"/>
          </a:xfrm>
          <a:prstGeom prst="rect">
            <a:avLst/>
          </a:prstGeom>
          <a:noFill/>
        </p:spPr>
        <p:txBody>
          <a:bodyPr wrap="square" rtlCol="0">
            <a:spAutoFit/>
          </a:bodyPr>
          <a:lstStyle/>
          <a:p>
            <a:pPr algn="ctr"/>
            <a:r>
              <a:rPr lang="en-GB" sz="1500" b="1" dirty="0" smtClean="0">
                <a:solidFill>
                  <a:schemeClr val="bg1"/>
                </a:solidFill>
              </a:rPr>
              <a:t>NO</a:t>
            </a:r>
            <a:endParaRPr lang="en-GB" sz="1500" b="1" dirty="0">
              <a:solidFill>
                <a:schemeClr val="bg1"/>
              </a:solidFill>
            </a:endParaRPr>
          </a:p>
        </p:txBody>
      </p:sp>
    </p:spTree>
    <p:extLst>
      <p:ext uri="{BB962C8B-B14F-4D97-AF65-F5344CB8AC3E}">
        <p14:creationId xmlns:p14="http://schemas.microsoft.com/office/powerpoint/2010/main" val="4154598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853" y="1844824"/>
            <a:ext cx="6543699" cy="3046988"/>
          </a:xfrm>
          <a:prstGeom prst="rect">
            <a:avLst/>
          </a:prstGeom>
        </p:spPr>
        <p:txBody>
          <a:bodyPr wrap="square">
            <a:spAutoFit/>
          </a:bodyPr>
          <a:lstStyle/>
          <a:p>
            <a:endParaRPr lang="en-GB" sz="200" dirty="0">
              <a:solidFill>
                <a:srgbClr val="F47C32"/>
              </a:solidFill>
            </a:endParaRPr>
          </a:p>
          <a:p>
            <a:r>
              <a:rPr lang="en-GB" sz="2400" dirty="0" smtClean="0">
                <a:solidFill>
                  <a:srgbClr val="F47C32"/>
                </a:solidFill>
              </a:rPr>
              <a:t>Being a Class Rep isn’t about going to meetings and complaining!</a:t>
            </a:r>
          </a:p>
          <a:p>
            <a:endParaRPr lang="en-GB" sz="1000" dirty="0" smtClean="0">
              <a:solidFill>
                <a:srgbClr val="F47C32"/>
              </a:solidFill>
            </a:endParaRPr>
          </a:p>
          <a:p>
            <a:r>
              <a:rPr lang="en-GB" sz="2400" dirty="0" smtClean="0">
                <a:solidFill>
                  <a:srgbClr val="F47C32"/>
                </a:solidFill>
              </a:rPr>
              <a:t>Being a Class Rep is about having a constructive dialogue with the university around improving the learning experience</a:t>
            </a:r>
          </a:p>
          <a:p>
            <a:r>
              <a:rPr lang="en-GB" sz="2400" dirty="0" smtClean="0">
                <a:solidFill>
                  <a:srgbClr val="F47C32"/>
                </a:solidFill>
              </a:rPr>
              <a:t>at GCU.</a:t>
            </a:r>
          </a:p>
          <a:p>
            <a:pPr marL="457200" indent="-457200">
              <a:buFont typeface="Wingdings" panose="05000000000000000000" pitchFamily="2" charset="2"/>
              <a:buChar char="§"/>
            </a:pPr>
            <a:endParaRPr lang="en-GB" sz="1000" dirty="0">
              <a:solidFill>
                <a:srgbClr val="F47C32"/>
              </a:solidFill>
            </a:endParaRPr>
          </a:p>
          <a:p>
            <a:pPr marL="457200" indent="-457200">
              <a:buFont typeface="Wingdings" panose="05000000000000000000" pitchFamily="2" charset="2"/>
              <a:buChar char="§"/>
            </a:pPr>
            <a:endParaRPr lang="en-GB" sz="2000" dirty="0">
              <a:solidFill>
                <a:srgbClr val="D80E86"/>
              </a:solidFill>
            </a:endParaRPr>
          </a:p>
        </p:txBody>
      </p:sp>
      <p:sp>
        <p:nvSpPr>
          <p:cNvPr id="4"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Solving Problems </a:t>
            </a:r>
          </a:p>
          <a:p>
            <a:pPr algn="l"/>
            <a:r>
              <a:rPr lang="en-GB" sz="2800" dirty="0" smtClean="0">
                <a:solidFill>
                  <a:srgbClr val="F47C32"/>
                </a:solidFill>
                <a:latin typeface="Museo 700" panose="02000000000000000000" pitchFamily="2" charset="0"/>
              </a:rPr>
              <a:t>                      with  IDEAS</a:t>
            </a:r>
            <a:endParaRPr lang="en-GB" sz="2800" dirty="0">
              <a:solidFill>
                <a:srgbClr val="F47C32"/>
              </a:solidFill>
              <a:latin typeface="Museo 700" panose="02000000000000000000" pitchFamily="2" charset="0"/>
            </a:endParaRPr>
          </a:p>
        </p:txBody>
      </p:sp>
      <p:sp>
        <p:nvSpPr>
          <p:cNvPr id="2" name="Rectangle 1"/>
          <p:cNvSpPr/>
          <p:nvPr/>
        </p:nvSpPr>
        <p:spPr>
          <a:xfrm>
            <a:off x="492287" y="4339669"/>
            <a:ext cx="6275040" cy="1877437"/>
          </a:xfrm>
          <a:prstGeom prst="rect">
            <a:avLst/>
          </a:prstGeom>
        </p:spPr>
        <p:txBody>
          <a:bodyPr wrap="square">
            <a:spAutoFit/>
          </a:bodyPr>
          <a:lstStyle/>
          <a:p>
            <a:r>
              <a:rPr lang="en-GB" sz="2400" dirty="0">
                <a:solidFill>
                  <a:srgbClr val="F47C32"/>
                </a:solidFill>
              </a:rPr>
              <a:t>You can be constructive in your feedback </a:t>
            </a:r>
            <a:endParaRPr lang="en-GB" sz="2400" dirty="0" smtClean="0">
              <a:solidFill>
                <a:srgbClr val="F47C32"/>
              </a:solidFill>
            </a:endParaRPr>
          </a:p>
          <a:p>
            <a:r>
              <a:rPr lang="en-GB" sz="2400" dirty="0" smtClean="0">
                <a:solidFill>
                  <a:srgbClr val="F47C32"/>
                </a:solidFill>
              </a:rPr>
              <a:t>of </a:t>
            </a:r>
            <a:r>
              <a:rPr lang="en-GB" sz="2400" dirty="0">
                <a:solidFill>
                  <a:srgbClr val="F47C32"/>
                </a:solidFill>
              </a:rPr>
              <a:t>issues by ….</a:t>
            </a:r>
          </a:p>
          <a:p>
            <a:endParaRPr lang="en-GB" sz="1200" dirty="0">
              <a:solidFill>
                <a:srgbClr val="F47C32"/>
              </a:solidFill>
            </a:endParaRPr>
          </a:p>
          <a:p>
            <a:r>
              <a:rPr lang="en-GB" sz="2800" b="1" dirty="0">
                <a:solidFill>
                  <a:srgbClr val="F47C32"/>
                </a:solidFill>
              </a:rPr>
              <a:t>I</a:t>
            </a:r>
            <a:r>
              <a:rPr lang="en-GB" sz="2800" dirty="0">
                <a:solidFill>
                  <a:srgbClr val="F47C32"/>
                </a:solidFill>
              </a:rPr>
              <a:t>dentifying, </a:t>
            </a:r>
            <a:r>
              <a:rPr lang="en-GB" sz="2800" b="1" dirty="0" smtClean="0">
                <a:solidFill>
                  <a:srgbClr val="F47C32"/>
                </a:solidFill>
              </a:rPr>
              <a:t>D</a:t>
            </a:r>
            <a:r>
              <a:rPr lang="en-GB" sz="2800" dirty="0" smtClean="0">
                <a:solidFill>
                  <a:srgbClr val="F47C32"/>
                </a:solidFill>
              </a:rPr>
              <a:t>eveloping </a:t>
            </a:r>
            <a:r>
              <a:rPr lang="en-GB" sz="2800" dirty="0">
                <a:solidFill>
                  <a:srgbClr val="F47C32"/>
                </a:solidFill>
              </a:rPr>
              <a:t>and </a:t>
            </a:r>
            <a:r>
              <a:rPr lang="en-GB" sz="2800" b="1" dirty="0">
                <a:solidFill>
                  <a:srgbClr val="F47C32"/>
                </a:solidFill>
              </a:rPr>
              <a:t>E</a:t>
            </a:r>
            <a:r>
              <a:rPr lang="en-GB" sz="2800" dirty="0">
                <a:solidFill>
                  <a:srgbClr val="F47C32"/>
                </a:solidFill>
              </a:rPr>
              <a:t>valuating </a:t>
            </a:r>
            <a:r>
              <a:rPr lang="en-GB" sz="2800" b="1" dirty="0">
                <a:solidFill>
                  <a:srgbClr val="F47C32"/>
                </a:solidFill>
              </a:rPr>
              <a:t>A</a:t>
            </a:r>
            <a:r>
              <a:rPr lang="en-GB" sz="2800" dirty="0">
                <a:solidFill>
                  <a:srgbClr val="F47C32"/>
                </a:solidFill>
              </a:rPr>
              <a:t>lternative </a:t>
            </a:r>
            <a:r>
              <a:rPr lang="en-GB" sz="2800" b="1" dirty="0">
                <a:solidFill>
                  <a:srgbClr val="F47C32"/>
                </a:solidFill>
              </a:rPr>
              <a:t>S</a:t>
            </a:r>
            <a:r>
              <a:rPr lang="en-GB" sz="2800" dirty="0">
                <a:solidFill>
                  <a:srgbClr val="F47C32"/>
                </a:solidFill>
              </a:rPr>
              <a:t>olutions </a:t>
            </a:r>
          </a:p>
        </p:txBody>
      </p:sp>
      <p:sp>
        <p:nvSpPr>
          <p:cNvPr id="3" name="AutoShape 4" descr="http://www.clker.com/cliparts/M/R/V/9/C/F/compact-flourescent-light-bulb.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ttp://www.clker.com/cliparts/M/R/V/9/C/F/compact-flourescent-light-bulb.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9" name="Picture 9" descr="Compact Flourescent Light Bulb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326" y="2276872"/>
            <a:ext cx="1746125" cy="335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6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Welcome</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lowchart: Delay 20"/>
          <p:cNvSpPr/>
          <p:nvPr/>
        </p:nvSpPr>
        <p:spPr>
          <a:xfrm rot="16200000">
            <a:off x="1036573" y="2409226"/>
            <a:ext cx="2029540" cy="1935329"/>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2" name="Flowchart: Delay 21"/>
          <p:cNvSpPr/>
          <p:nvPr/>
        </p:nvSpPr>
        <p:spPr>
          <a:xfrm rot="5400000">
            <a:off x="1036573" y="4138206"/>
            <a:ext cx="2029540" cy="1935329"/>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3" name="Oval 22"/>
          <p:cNvSpPr/>
          <p:nvPr/>
        </p:nvSpPr>
        <p:spPr>
          <a:xfrm>
            <a:off x="1151242" y="2462892"/>
            <a:ext cx="1800200" cy="1656184"/>
          </a:xfrm>
          <a:prstGeom prst="ellipse">
            <a:avLst/>
          </a:prstGeom>
          <a:solidFill>
            <a:schemeClr val="bg1"/>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121351" y="2567709"/>
            <a:ext cx="1897657" cy="1446550"/>
          </a:xfrm>
          <a:prstGeom prst="rect">
            <a:avLst/>
          </a:prstGeom>
          <a:noFill/>
        </p:spPr>
        <p:txBody>
          <a:bodyPr wrap="square" rtlCol="0">
            <a:spAutoFit/>
          </a:bodyPr>
          <a:lstStyle/>
          <a:p>
            <a:pPr algn="ctr"/>
            <a:r>
              <a:rPr lang="en-GB" sz="8800" b="1" dirty="0" smtClean="0">
                <a:solidFill>
                  <a:srgbClr val="EC008C"/>
                </a:solidFill>
              </a:rPr>
              <a:t>1</a:t>
            </a:r>
            <a:endParaRPr lang="en-GB" sz="8800" b="1" dirty="0">
              <a:solidFill>
                <a:srgbClr val="EC008C"/>
              </a:solidFill>
            </a:endParaRPr>
          </a:p>
        </p:txBody>
      </p:sp>
      <p:sp>
        <p:nvSpPr>
          <p:cNvPr id="25" name="Rectangle 24"/>
          <p:cNvSpPr/>
          <p:nvPr/>
        </p:nvSpPr>
        <p:spPr>
          <a:xfrm>
            <a:off x="917575" y="4226393"/>
            <a:ext cx="2214265" cy="1200329"/>
          </a:xfrm>
          <a:prstGeom prst="rect">
            <a:avLst/>
          </a:prstGeom>
        </p:spPr>
        <p:txBody>
          <a:bodyPr wrap="square">
            <a:spAutoFit/>
          </a:bodyPr>
          <a:lstStyle/>
          <a:p>
            <a:pPr algn="ctr"/>
            <a:r>
              <a:rPr lang="en-GB" b="1" dirty="0">
                <a:solidFill>
                  <a:schemeClr val="bg1"/>
                </a:solidFill>
              </a:rPr>
              <a:t>T</a:t>
            </a:r>
            <a:r>
              <a:rPr lang="en-GB" b="1" dirty="0" smtClean="0">
                <a:solidFill>
                  <a:schemeClr val="bg1"/>
                </a:solidFill>
              </a:rPr>
              <a:t>he role &amp; benefits of </a:t>
            </a:r>
          </a:p>
          <a:p>
            <a:pPr algn="ctr"/>
            <a:r>
              <a:rPr lang="en-GB" b="1" dirty="0" smtClean="0">
                <a:solidFill>
                  <a:schemeClr val="bg1"/>
                </a:solidFill>
              </a:rPr>
              <a:t>being a </a:t>
            </a:r>
          </a:p>
          <a:p>
            <a:pPr algn="ctr"/>
            <a:r>
              <a:rPr lang="en-GB" b="1" dirty="0" smtClean="0">
                <a:solidFill>
                  <a:schemeClr val="bg1"/>
                </a:solidFill>
              </a:rPr>
              <a:t>Class Rep </a:t>
            </a:r>
            <a:endParaRPr lang="en-GB" b="1" dirty="0">
              <a:solidFill>
                <a:schemeClr val="bg1"/>
              </a:solidFill>
            </a:endParaRPr>
          </a:p>
        </p:txBody>
      </p:sp>
      <p:sp>
        <p:nvSpPr>
          <p:cNvPr id="31" name="Flowchart: Delay 30"/>
          <p:cNvSpPr/>
          <p:nvPr/>
        </p:nvSpPr>
        <p:spPr>
          <a:xfrm rot="16200000">
            <a:off x="3649614" y="2409227"/>
            <a:ext cx="2029540" cy="1935329"/>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4" name="Flowchart: Delay 33"/>
          <p:cNvSpPr/>
          <p:nvPr/>
        </p:nvSpPr>
        <p:spPr>
          <a:xfrm rot="5400000">
            <a:off x="3799893" y="4288487"/>
            <a:ext cx="1728979" cy="1935329"/>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7" name="Oval 36"/>
          <p:cNvSpPr/>
          <p:nvPr/>
        </p:nvSpPr>
        <p:spPr>
          <a:xfrm>
            <a:off x="3764283" y="2462893"/>
            <a:ext cx="1800200" cy="1656184"/>
          </a:xfrm>
          <a:prstGeom prst="ellipse">
            <a:avLst/>
          </a:prstGeom>
          <a:solidFill>
            <a:schemeClr val="bg1"/>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8" name="TextBox 37"/>
          <p:cNvSpPr txBox="1"/>
          <p:nvPr/>
        </p:nvSpPr>
        <p:spPr>
          <a:xfrm>
            <a:off x="3734392" y="2567710"/>
            <a:ext cx="1897657" cy="1446550"/>
          </a:xfrm>
          <a:prstGeom prst="rect">
            <a:avLst/>
          </a:prstGeom>
          <a:noFill/>
        </p:spPr>
        <p:txBody>
          <a:bodyPr wrap="square" rtlCol="0">
            <a:spAutoFit/>
          </a:bodyPr>
          <a:lstStyle/>
          <a:p>
            <a:pPr algn="ctr"/>
            <a:r>
              <a:rPr lang="en-GB" sz="8800" b="1" dirty="0" smtClean="0">
                <a:solidFill>
                  <a:srgbClr val="F47C32"/>
                </a:solidFill>
              </a:rPr>
              <a:t>2</a:t>
            </a:r>
            <a:endParaRPr lang="en-GB" sz="8800" b="1" dirty="0">
              <a:solidFill>
                <a:srgbClr val="F47C32"/>
              </a:solidFill>
            </a:endParaRPr>
          </a:p>
        </p:txBody>
      </p:sp>
      <p:sp>
        <p:nvSpPr>
          <p:cNvPr id="40" name="Rectangle 39"/>
          <p:cNvSpPr/>
          <p:nvPr/>
        </p:nvSpPr>
        <p:spPr>
          <a:xfrm>
            <a:off x="3621376" y="4214213"/>
            <a:ext cx="2102751" cy="1200329"/>
          </a:xfrm>
          <a:prstGeom prst="rect">
            <a:avLst/>
          </a:prstGeom>
        </p:spPr>
        <p:txBody>
          <a:bodyPr wrap="square">
            <a:spAutoFit/>
          </a:bodyPr>
          <a:lstStyle/>
          <a:p>
            <a:pPr algn="ctr"/>
            <a:r>
              <a:rPr lang="en-GB" b="1" dirty="0" smtClean="0">
                <a:solidFill>
                  <a:schemeClr val="bg1"/>
                </a:solidFill>
              </a:rPr>
              <a:t>Using the communications cycle to be a great Class Rep</a:t>
            </a:r>
            <a:endParaRPr lang="en-GB" b="1" dirty="0">
              <a:solidFill>
                <a:schemeClr val="bg1"/>
              </a:solidFill>
            </a:endParaRPr>
          </a:p>
        </p:txBody>
      </p:sp>
      <p:sp>
        <p:nvSpPr>
          <p:cNvPr id="41" name="Flowchart: Delay 40"/>
          <p:cNvSpPr/>
          <p:nvPr/>
        </p:nvSpPr>
        <p:spPr>
          <a:xfrm rot="16200000">
            <a:off x="6295200" y="2409227"/>
            <a:ext cx="2029540" cy="1935329"/>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2" name="Flowchart: Delay 41"/>
          <p:cNvSpPr/>
          <p:nvPr/>
        </p:nvSpPr>
        <p:spPr>
          <a:xfrm rot="5400000">
            <a:off x="6445480" y="4288487"/>
            <a:ext cx="1728978" cy="1935329"/>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3" name="Oval 42"/>
          <p:cNvSpPr/>
          <p:nvPr/>
        </p:nvSpPr>
        <p:spPr>
          <a:xfrm>
            <a:off x="6409869" y="2462893"/>
            <a:ext cx="1800200" cy="1656184"/>
          </a:xfrm>
          <a:prstGeom prst="ellipse">
            <a:avLst/>
          </a:prstGeom>
          <a:solidFill>
            <a:schemeClr val="bg1"/>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4" name="TextBox 43"/>
          <p:cNvSpPr txBox="1"/>
          <p:nvPr/>
        </p:nvSpPr>
        <p:spPr>
          <a:xfrm>
            <a:off x="6379978" y="2567710"/>
            <a:ext cx="1929364" cy="1446550"/>
          </a:xfrm>
          <a:prstGeom prst="rect">
            <a:avLst/>
          </a:prstGeom>
          <a:noFill/>
        </p:spPr>
        <p:txBody>
          <a:bodyPr wrap="square" rtlCol="0">
            <a:spAutoFit/>
          </a:bodyPr>
          <a:lstStyle/>
          <a:p>
            <a:pPr algn="ctr"/>
            <a:r>
              <a:rPr lang="en-GB" sz="8800" b="1" dirty="0" smtClean="0">
                <a:solidFill>
                  <a:srgbClr val="0072BC"/>
                </a:solidFill>
              </a:rPr>
              <a:t>3</a:t>
            </a:r>
            <a:endParaRPr lang="en-GB" sz="8800" b="1" dirty="0">
              <a:solidFill>
                <a:srgbClr val="0072BC"/>
              </a:solidFill>
            </a:endParaRPr>
          </a:p>
        </p:txBody>
      </p:sp>
      <p:sp>
        <p:nvSpPr>
          <p:cNvPr id="47" name="Rectangle 46"/>
          <p:cNvSpPr/>
          <p:nvPr/>
        </p:nvSpPr>
        <p:spPr>
          <a:xfrm>
            <a:off x="6278598" y="4214213"/>
            <a:ext cx="2030744" cy="1477328"/>
          </a:xfrm>
          <a:prstGeom prst="rect">
            <a:avLst/>
          </a:prstGeom>
        </p:spPr>
        <p:txBody>
          <a:bodyPr wrap="square">
            <a:spAutoFit/>
          </a:bodyPr>
          <a:lstStyle/>
          <a:p>
            <a:pPr algn="ctr"/>
            <a:r>
              <a:rPr lang="en-GB" b="1" dirty="0" smtClean="0">
                <a:solidFill>
                  <a:schemeClr val="bg1"/>
                </a:solidFill>
              </a:rPr>
              <a:t>Things to remember &amp; how to get started as a Class Rep</a:t>
            </a:r>
            <a:endParaRPr lang="en-GB" b="1" dirty="0">
              <a:solidFill>
                <a:schemeClr val="bg1"/>
              </a:solidFill>
            </a:endParaRPr>
          </a:p>
        </p:txBody>
      </p:sp>
      <p:sp>
        <p:nvSpPr>
          <p:cNvPr id="8" name="Rectangle 7"/>
          <p:cNvSpPr/>
          <p:nvPr/>
        </p:nvSpPr>
        <p:spPr>
          <a:xfrm>
            <a:off x="628638" y="1621008"/>
            <a:ext cx="6211957" cy="461665"/>
          </a:xfrm>
          <a:prstGeom prst="rect">
            <a:avLst/>
          </a:prstGeom>
        </p:spPr>
        <p:txBody>
          <a:bodyPr wrap="none">
            <a:spAutoFit/>
          </a:bodyPr>
          <a:lstStyle/>
          <a:p>
            <a:r>
              <a:rPr lang="en-GB" sz="2400" dirty="0" smtClean="0">
                <a:solidFill>
                  <a:srgbClr val="58595B"/>
                </a:solidFill>
              </a:rPr>
              <a:t>In this training session we will be covering…</a:t>
            </a:r>
            <a:endParaRPr lang="en-GB" sz="2400" dirty="0">
              <a:solidFill>
                <a:srgbClr val="58595B"/>
              </a:solidFill>
            </a:endParaRPr>
          </a:p>
        </p:txBody>
      </p:sp>
    </p:spTree>
    <p:extLst>
      <p:ext uri="{BB962C8B-B14F-4D97-AF65-F5344CB8AC3E}">
        <p14:creationId xmlns:p14="http://schemas.microsoft.com/office/powerpoint/2010/main" val="305765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060848"/>
            <a:ext cx="8136386" cy="3888431"/>
          </a:xfrm>
          <a:prstGeom prst="rect">
            <a:avLst/>
          </a:prstGeom>
          <a:solidFill>
            <a:schemeClr val="bg1"/>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 name="Title 1"/>
          <p:cNvSpPr txBox="1">
            <a:spLocks/>
          </p:cNvSpPr>
          <p:nvPr/>
        </p:nvSpPr>
        <p:spPr>
          <a:xfrm>
            <a:off x="457200" y="629747"/>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Class Rep Feedback  </a:t>
            </a:r>
          </a:p>
          <a:p>
            <a:pPr algn="l"/>
            <a:r>
              <a:rPr lang="en-GB" sz="2800" dirty="0" smtClean="0">
                <a:solidFill>
                  <a:srgbClr val="F47C32"/>
                </a:solidFill>
                <a:latin typeface="Museo 700" panose="02000000000000000000" pitchFamily="2" charset="0"/>
              </a:rPr>
              <a:t>                     Scenarios </a:t>
            </a:r>
            <a:endParaRPr lang="en-GB" sz="2800" dirty="0">
              <a:solidFill>
                <a:srgbClr val="F47C32"/>
              </a:solidFill>
              <a:latin typeface="Museo 700" panose="02000000000000000000" pitchFamily="2" charset="0"/>
            </a:endParaRPr>
          </a:p>
        </p:txBody>
      </p:sp>
      <p:sp>
        <p:nvSpPr>
          <p:cNvPr id="6" name="Rectangle 5"/>
          <p:cNvSpPr/>
          <p:nvPr/>
        </p:nvSpPr>
        <p:spPr>
          <a:xfrm>
            <a:off x="750564" y="2253638"/>
            <a:ext cx="4973564" cy="4262705"/>
          </a:xfrm>
          <a:prstGeom prst="rect">
            <a:avLst/>
          </a:prstGeom>
        </p:spPr>
        <p:txBody>
          <a:bodyPr wrap="square">
            <a:spAutoFit/>
          </a:bodyPr>
          <a:lstStyle/>
          <a:p>
            <a:r>
              <a:rPr lang="en-GB" sz="2800" dirty="0" smtClean="0">
                <a:solidFill>
                  <a:srgbClr val="58595B"/>
                </a:solidFill>
              </a:rPr>
              <a:t>Dealing With Feedback</a:t>
            </a:r>
          </a:p>
          <a:p>
            <a:endParaRPr lang="en-GB" sz="1600" dirty="0">
              <a:solidFill>
                <a:srgbClr val="D80E86"/>
              </a:solidFill>
            </a:endParaRPr>
          </a:p>
          <a:p>
            <a:r>
              <a:rPr lang="en-GB" sz="2400" dirty="0" smtClean="0">
                <a:solidFill>
                  <a:srgbClr val="F47C32"/>
                </a:solidFill>
              </a:rPr>
              <a:t>In</a:t>
            </a:r>
            <a:r>
              <a:rPr lang="en-GB" sz="2400" dirty="0">
                <a:solidFill>
                  <a:srgbClr val="D80E86"/>
                </a:solidFill>
              </a:rPr>
              <a:t> </a:t>
            </a:r>
            <a:r>
              <a:rPr lang="en-GB" sz="2400" dirty="0" smtClean="0">
                <a:solidFill>
                  <a:srgbClr val="F47C32"/>
                </a:solidFill>
              </a:rPr>
              <a:t>small groups, discuss the </a:t>
            </a:r>
          </a:p>
          <a:p>
            <a:r>
              <a:rPr lang="en-GB" sz="2400" dirty="0" smtClean="0">
                <a:solidFill>
                  <a:srgbClr val="F47C32"/>
                </a:solidFill>
              </a:rPr>
              <a:t>situation in your feedback scenario.</a:t>
            </a:r>
          </a:p>
          <a:p>
            <a:endParaRPr lang="en-GB" sz="1100" dirty="0" smtClean="0">
              <a:solidFill>
                <a:srgbClr val="F47C32"/>
              </a:solidFill>
            </a:endParaRPr>
          </a:p>
          <a:p>
            <a:r>
              <a:rPr lang="en-GB" sz="2400" dirty="0" smtClean="0">
                <a:solidFill>
                  <a:srgbClr val="F47C32"/>
                </a:solidFill>
              </a:rPr>
              <a:t>Think about what the most appropriate place and time would be to present this feedback.  Also think about what ideas you could suggest to improve this situation. </a:t>
            </a:r>
            <a:endParaRPr lang="en-GB" sz="2400" dirty="0">
              <a:solidFill>
                <a:srgbClr val="F47C32"/>
              </a:solidFill>
            </a:endParaRPr>
          </a:p>
          <a:p>
            <a:endParaRPr lang="en-GB" sz="2400" dirty="0" smtClean="0">
              <a:solidFill>
                <a:srgbClr val="F47C32"/>
              </a:solidFill>
            </a:endParaRPr>
          </a:p>
          <a:p>
            <a:endParaRPr lang="en-GB" sz="2400" dirty="0">
              <a:solidFill>
                <a:srgbClr val="F47C32"/>
              </a:solidFill>
            </a:endParaRPr>
          </a:p>
        </p:txBody>
      </p:sp>
      <p:pic>
        <p:nvPicPr>
          <p:cNvPr id="7" name="Picture 17" descr="http://www.clker.com/cliparts/9/b/8/0/11949849681800604706pen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856" y="2813939"/>
            <a:ext cx="2581895" cy="25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62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29747"/>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Class Rep Feedback  </a:t>
            </a:r>
          </a:p>
          <a:p>
            <a:pPr algn="l"/>
            <a:r>
              <a:rPr lang="en-GB" sz="2800" dirty="0" smtClean="0">
                <a:solidFill>
                  <a:srgbClr val="F47C32"/>
                </a:solidFill>
                <a:latin typeface="Museo 700" panose="02000000000000000000" pitchFamily="2" charset="0"/>
              </a:rPr>
              <a:t>                     Scenarios </a:t>
            </a:r>
            <a:endParaRPr lang="en-GB" sz="2800" dirty="0">
              <a:solidFill>
                <a:srgbClr val="F47C32"/>
              </a:solidFill>
              <a:latin typeface="Museo 700" panose="02000000000000000000" pitchFamily="2" charset="0"/>
            </a:endParaRPr>
          </a:p>
        </p:txBody>
      </p:sp>
      <p:sp>
        <p:nvSpPr>
          <p:cNvPr id="5" name="Rectangular Callout 4"/>
          <p:cNvSpPr/>
          <p:nvPr/>
        </p:nvSpPr>
        <p:spPr>
          <a:xfrm>
            <a:off x="1042851" y="1831385"/>
            <a:ext cx="7128792" cy="3512552"/>
          </a:xfrm>
          <a:prstGeom prst="wedgeRectCallout">
            <a:avLst>
              <a:gd name="adj1" fmla="val -33165"/>
              <a:gd name="adj2" fmla="val 71691"/>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47C32"/>
                </a:solidFill>
              </a:ln>
            </a:endParaRPr>
          </a:p>
        </p:txBody>
      </p:sp>
      <p:sp>
        <p:nvSpPr>
          <p:cNvPr id="6" name="Rectangle 5"/>
          <p:cNvSpPr/>
          <p:nvPr/>
        </p:nvSpPr>
        <p:spPr>
          <a:xfrm>
            <a:off x="1139366" y="1831385"/>
            <a:ext cx="7032277" cy="3539430"/>
          </a:xfrm>
          <a:prstGeom prst="rect">
            <a:avLst/>
          </a:prstGeom>
        </p:spPr>
        <p:txBody>
          <a:bodyPr wrap="square">
            <a:spAutoFit/>
          </a:bodyPr>
          <a:lstStyle/>
          <a:p>
            <a:pPr algn="ctr">
              <a:defRPr/>
            </a:pPr>
            <a:r>
              <a:rPr lang="en-GB" sz="2800" dirty="0">
                <a:solidFill>
                  <a:schemeClr val="bg1"/>
                </a:solidFill>
                <a:latin typeface="Museo 500" panose="02000000000000000000" pitchFamily="2" charset="0"/>
              </a:rPr>
              <a:t>There are several books on your core reading list that you are all expected to read. However in the library there are only three copies for a class of thirty. Several students have approached you to help them resolve this issue but your next SSCG meeting is not until next term. What can you do?</a:t>
            </a:r>
          </a:p>
        </p:txBody>
      </p:sp>
    </p:spTree>
    <p:extLst>
      <p:ext uri="{BB962C8B-B14F-4D97-AF65-F5344CB8AC3E}">
        <p14:creationId xmlns:p14="http://schemas.microsoft.com/office/powerpoint/2010/main" val="267027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29747"/>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Class Rep Feedback  </a:t>
            </a:r>
          </a:p>
          <a:p>
            <a:pPr algn="l"/>
            <a:r>
              <a:rPr lang="en-GB" sz="2800" dirty="0" smtClean="0">
                <a:solidFill>
                  <a:srgbClr val="F47C32"/>
                </a:solidFill>
                <a:latin typeface="Museo 700" panose="02000000000000000000" pitchFamily="2" charset="0"/>
              </a:rPr>
              <a:t>                     Scenarios </a:t>
            </a:r>
            <a:endParaRPr lang="en-GB" sz="2800" dirty="0">
              <a:solidFill>
                <a:srgbClr val="F47C32"/>
              </a:solidFill>
              <a:latin typeface="Museo 700" panose="02000000000000000000" pitchFamily="2" charset="0"/>
            </a:endParaRPr>
          </a:p>
        </p:txBody>
      </p:sp>
      <p:sp>
        <p:nvSpPr>
          <p:cNvPr id="5" name="Rounded Rectangular Callout 4"/>
          <p:cNvSpPr/>
          <p:nvPr/>
        </p:nvSpPr>
        <p:spPr>
          <a:xfrm>
            <a:off x="709092" y="1719390"/>
            <a:ext cx="7437784" cy="3742449"/>
          </a:xfrm>
          <a:prstGeom prst="wedgeRoundRectCallout">
            <a:avLst>
              <a:gd name="adj1" fmla="val -33427"/>
              <a:gd name="adj2" fmla="val 70669"/>
              <a:gd name="adj3" fmla="val 16667"/>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04342" y="1851676"/>
            <a:ext cx="7247284" cy="3477875"/>
          </a:xfrm>
          <a:prstGeom prst="rect">
            <a:avLst/>
          </a:prstGeom>
        </p:spPr>
        <p:txBody>
          <a:bodyPr wrap="square">
            <a:spAutoFit/>
          </a:bodyPr>
          <a:lstStyle/>
          <a:p>
            <a:pPr algn="ctr">
              <a:defRPr/>
            </a:pPr>
            <a:r>
              <a:rPr lang="en-GB" sz="2200" dirty="0">
                <a:solidFill>
                  <a:schemeClr val="bg1"/>
                </a:solidFill>
                <a:latin typeface="Museo 500" panose="02000000000000000000" pitchFamily="2" charset="0"/>
              </a:rPr>
              <a:t>You have a lecture every week in the same lecture hall but there has been building works going on. The lecturer told you that the noise would only disrupt the class for one lecture, however three weeks later the building work is still going. You’ve already spoken to the lecturer who says they can’t do anything as building work is something the Estates Department deals with. Several students have already complained to you and want something done quickly before the next lecture. What can you do?</a:t>
            </a:r>
          </a:p>
        </p:txBody>
      </p:sp>
    </p:spTree>
    <p:extLst>
      <p:ext uri="{BB962C8B-B14F-4D97-AF65-F5344CB8AC3E}">
        <p14:creationId xmlns:p14="http://schemas.microsoft.com/office/powerpoint/2010/main" val="2670278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29747"/>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F47C32"/>
                </a:solidFill>
                <a:latin typeface="Museo 700" panose="02000000000000000000" pitchFamily="2" charset="0"/>
              </a:rPr>
              <a:t>Stage Two: Class Rep Feedback  </a:t>
            </a:r>
          </a:p>
          <a:p>
            <a:pPr algn="l"/>
            <a:r>
              <a:rPr lang="en-GB" sz="2800" dirty="0" smtClean="0">
                <a:solidFill>
                  <a:srgbClr val="F47C32"/>
                </a:solidFill>
                <a:latin typeface="Museo 700" panose="02000000000000000000" pitchFamily="2" charset="0"/>
              </a:rPr>
              <a:t>                     Scenarios </a:t>
            </a:r>
            <a:endParaRPr lang="en-GB" sz="2800" dirty="0">
              <a:solidFill>
                <a:srgbClr val="F47C32"/>
              </a:solidFill>
              <a:latin typeface="Museo 700" panose="02000000000000000000" pitchFamily="2" charset="0"/>
            </a:endParaRPr>
          </a:p>
        </p:txBody>
      </p:sp>
      <p:sp>
        <p:nvSpPr>
          <p:cNvPr id="6" name="Oval Callout 5"/>
          <p:cNvSpPr/>
          <p:nvPr/>
        </p:nvSpPr>
        <p:spPr>
          <a:xfrm>
            <a:off x="539552" y="1761880"/>
            <a:ext cx="7632848" cy="3950003"/>
          </a:xfrm>
          <a:prstGeom prst="wedgeEllipseCallout">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9523" y="2060848"/>
            <a:ext cx="7511179" cy="3139321"/>
          </a:xfrm>
          <a:prstGeom prst="rect">
            <a:avLst/>
          </a:prstGeom>
        </p:spPr>
        <p:txBody>
          <a:bodyPr wrap="square">
            <a:spAutoFit/>
          </a:bodyPr>
          <a:lstStyle/>
          <a:p>
            <a:pPr algn="ctr">
              <a:defRPr/>
            </a:pPr>
            <a:r>
              <a:rPr lang="en-GB" sz="2200" dirty="0">
                <a:solidFill>
                  <a:schemeClr val="bg1"/>
                </a:solidFill>
                <a:latin typeface="Museo 500" panose="02000000000000000000" pitchFamily="2" charset="0"/>
              </a:rPr>
              <a:t>You’ve been waiting for </a:t>
            </a:r>
            <a:endParaRPr lang="en-GB" sz="2200" dirty="0" smtClean="0">
              <a:solidFill>
                <a:schemeClr val="bg1"/>
              </a:solidFill>
              <a:latin typeface="Museo 500" panose="02000000000000000000" pitchFamily="2" charset="0"/>
            </a:endParaRPr>
          </a:p>
          <a:p>
            <a:pPr algn="ctr">
              <a:defRPr/>
            </a:pPr>
            <a:r>
              <a:rPr lang="en-GB" sz="2200" dirty="0" smtClean="0">
                <a:solidFill>
                  <a:schemeClr val="bg1"/>
                </a:solidFill>
                <a:latin typeface="Museo 500" panose="02000000000000000000" pitchFamily="2" charset="0"/>
              </a:rPr>
              <a:t>your </a:t>
            </a:r>
            <a:r>
              <a:rPr lang="en-GB" sz="2200" dirty="0">
                <a:solidFill>
                  <a:schemeClr val="bg1"/>
                </a:solidFill>
                <a:latin typeface="Museo 500" panose="02000000000000000000" pitchFamily="2" charset="0"/>
              </a:rPr>
              <a:t>mark </a:t>
            </a:r>
            <a:r>
              <a:rPr lang="en-GB" sz="2200" dirty="0" smtClean="0">
                <a:solidFill>
                  <a:schemeClr val="bg1"/>
                </a:solidFill>
                <a:latin typeface="Museo 500" panose="02000000000000000000" pitchFamily="2" charset="0"/>
              </a:rPr>
              <a:t>and </a:t>
            </a:r>
            <a:r>
              <a:rPr lang="en-GB" sz="2200" dirty="0">
                <a:solidFill>
                  <a:schemeClr val="bg1"/>
                </a:solidFill>
                <a:latin typeface="Museo 500" panose="02000000000000000000" pitchFamily="2" charset="0"/>
              </a:rPr>
              <a:t>feedback on an </a:t>
            </a:r>
            <a:endParaRPr lang="en-GB" sz="2200" dirty="0" smtClean="0">
              <a:solidFill>
                <a:schemeClr val="bg1"/>
              </a:solidFill>
              <a:latin typeface="Museo 500" panose="02000000000000000000" pitchFamily="2" charset="0"/>
            </a:endParaRPr>
          </a:p>
          <a:p>
            <a:pPr algn="ctr">
              <a:defRPr/>
            </a:pPr>
            <a:r>
              <a:rPr lang="en-GB" sz="2200" dirty="0" smtClean="0">
                <a:solidFill>
                  <a:schemeClr val="bg1"/>
                </a:solidFill>
                <a:latin typeface="Museo 500" panose="02000000000000000000" pitchFamily="2" charset="0"/>
              </a:rPr>
              <a:t>essay </a:t>
            </a:r>
            <a:r>
              <a:rPr lang="en-GB" sz="2200" dirty="0">
                <a:solidFill>
                  <a:schemeClr val="bg1"/>
                </a:solidFill>
                <a:latin typeface="Museo 500" panose="02000000000000000000" pitchFamily="2" charset="0"/>
              </a:rPr>
              <a:t>for six weeks. Finally you get the feedback. </a:t>
            </a:r>
            <a:endParaRPr lang="en-GB" sz="2200" dirty="0" smtClean="0">
              <a:solidFill>
                <a:schemeClr val="bg1"/>
              </a:solidFill>
              <a:latin typeface="Museo 500" panose="02000000000000000000" pitchFamily="2" charset="0"/>
            </a:endParaRPr>
          </a:p>
          <a:p>
            <a:pPr algn="ctr">
              <a:defRPr/>
            </a:pPr>
            <a:r>
              <a:rPr lang="en-GB" sz="2200" dirty="0" smtClean="0">
                <a:solidFill>
                  <a:schemeClr val="bg1"/>
                </a:solidFill>
                <a:latin typeface="Museo 500" panose="02000000000000000000" pitchFamily="2" charset="0"/>
              </a:rPr>
              <a:t>The </a:t>
            </a:r>
            <a:r>
              <a:rPr lang="en-GB" sz="2200" dirty="0">
                <a:solidFill>
                  <a:schemeClr val="bg1"/>
                </a:solidFill>
                <a:latin typeface="Museo 500" panose="02000000000000000000" pitchFamily="2" charset="0"/>
              </a:rPr>
              <a:t>common consensus in the class is that the small </a:t>
            </a:r>
            <a:endParaRPr lang="en-GB" sz="2200" dirty="0" smtClean="0">
              <a:solidFill>
                <a:schemeClr val="bg1"/>
              </a:solidFill>
              <a:latin typeface="Museo 500" panose="02000000000000000000" pitchFamily="2" charset="0"/>
            </a:endParaRPr>
          </a:p>
          <a:p>
            <a:pPr algn="ctr">
              <a:defRPr/>
            </a:pPr>
            <a:r>
              <a:rPr lang="en-GB" sz="2200" dirty="0" smtClean="0">
                <a:solidFill>
                  <a:schemeClr val="bg1"/>
                </a:solidFill>
                <a:latin typeface="Museo 500" panose="02000000000000000000" pitchFamily="2" charset="0"/>
              </a:rPr>
              <a:t>bit </a:t>
            </a:r>
            <a:r>
              <a:rPr lang="en-GB" sz="2200" dirty="0">
                <a:solidFill>
                  <a:schemeClr val="bg1"/>
                </a:solidFill>
                <a:latin typeface="Museo 500" panose="02000000000000000000" pitchFamily="2" charset="0"/>
              </a:rPr>
              <a:t>of feedback that everyone got wasn’t particularly helpful and that the marks were not in keeping with how they had performed throughout the year. Several students approach you about </a:t>
            </a:r>
            <a:endParaRPr lang="en-GB" sz="2200" dirty="0" smtClean="0">
              <a:solidFill>
                <a:schemeClr val="bg1"/>
              </a:solidFill>
              <a:latin typeface="Museo 500" panose="02000000000000000000" pitchFamily="2" charset="0"/>
            </a:endParaRPr>
          </a:p>
          <a:p>
            <a:pPr algn="ctr">
              <a:defRPr/>
            </a:pPr>
            <a:r>
              <a:rPr lang="en-GB" sz="2200" dirty="0" smtClean="0">
                <a:solidFill>
                  <a:schemeClr val="bg1"/>
                </a:solidFill>
                <a:latin typeface="Museo 500" panose="02000000000000000000" pitchFamily="2" charset="0"/>
              </a:rPr>
              <a:t>this </a:t>
            </a:r>
            <a:r>
              <a:rPr lang="en-GB" sz="2200" dirty="0">
                <a:solidFill>
                  <a:schemeClr val="bg1"/>
                </a:solidFill>
                <a:latin typeface="Museo 500" panose="02000000000000000000" pitchFamily="2" charset="0"/>
              </a:rPr>
              <a:t>issue. How do you resolve it?</a:t>
            </a:r>
          </a:p>
        </p:txBody>
      </p:sp>
    </p:spTree>
    <p:extLst>
      <p:ext uri="{BB962C8B-B14F-4D97-AF65-F5344CB8AC3E}">
        <p14:creationId xmlns:p14="http://schemas.microsoft.com/office/powerpoint/2010/main" val="2670278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8680"/>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4000" dirty="0" smtClean="0">
                <a:solidFill>
                  <a:srgbClr val="0072BC"/>
                </a:solidFill>
                <a:latin typeface="Museo 700" panose="02000000000000000000" pitchFamily="2" charset="0"/>
              </a:rPr>
              <a:t>Stage Three</a:t>
            </a:r>
            <a:endParaRPr lang="en-GB" sz="4000" dirty="0">
              <a:solidFill>
                <a:srgbClr val="0072BC"/>
              </a:solidFill>
              <a:latin typeface="Museo 700" panose="02000000000000000000" pitchFamily="2" charset="0"/>
            </a:endParaRPr>
          </a:p>
        </p:txBody>
      </p:sp>
      <p:sp>
        <p:nvSpPr>
          <p:cNvPr id="2" name="Rounded Rectangle 1"/>
          <p:cNvSpPr/>
          <p:nvPr/>
        </p:nvSpPr>
        <p:spPr>
          <a:xfrm>
            <a:off x="1331640" y="2060848"/>
            <a:ext cx="6480720" cy="3384376"/>
          </a:xfrm>
          <a:prstGeom prst="roundRect">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31640" y="2420888"/>
            <a:ext cx="6480720" cy="2985433"/>
          </a:xfrm>
          <a:prstGeom prst="rect">
            <a:avLst/>
          </a:prstGeom>
        </p:spPr>
        <p:txBody>
          <a:bodyPr wrap="square">
            <a:spAutoFit/>
          </a:bodyPr>
          <a:lstStyle/>
          <a:p>
            <a:pPr lvl="0" algn="ctr"/>
            <a:r>
              <a:rPr lang="en-GB" sz="4800" b="1" dirty="0">
                <a:solidFill>
                  <a:schemeClr val="bg1"/>
                </a:solidFill>
              </a:rPr>
              <a:t>Stage </a:t>
            </a:r>
            <a:r>
              <a:rPr lang="en-GB" sz="4800" b="1" dirty="0" smtClean="0">
                <a:solidFill>
                  <a:schemeClr val="bg1"/>
                </a:solidFill>
              </a:rPr>
              <a:t>Three</a:t>
            </a:r>
          </a:p>
          <a:p>
            <a:pPr lvl="0" algn="ctr"/>
            <a:endParaRPr lang="en-GB" sz="2000" b="1" dirty="0">
              <a:solidFill>
                <a:schemeClr val="bg1"/>
              </a:solidFill>
            </a:endParaRPr>
          </a:p>
          <a:p>
            <a:pPr lvl="0" algn="ctr"/>
            <a:r>
              <a:rPr lang="en-GB" sz="4000" dirty="0">
                <a:solidFill>
                  <a:schemeClr val="bg1"/>
                </a:solidFill>
              </a:rPr>
              <a:t>Present your feedback </a:t>
            </a:r>
            <a:endParaRPr lang="en-GB" sz="4000" dirty="0" smtClean="0">
              <a:solidFill>
                <a:schemeClr val="bg1"/>
              </a:solidFill>
            </a:endParaRPr>
          </a:p>
          <a:p>
            <a:pPr lvl="0" algn="ctr"/>
            <a:r>
              <a:rPr lang="en-GB" sz="4000" dirty="0" smtClean="0">
                <a:solidFill>
                  <a:schemeClr val="bg1"/>
                </a:solidFill>
              </a:rPr>
              <a:t>to </a:t>
            </a:r>
            <a:r>
              <a:rPr lang="en-GB" sz="4000" dirty="0">
                <a:solidFill>
                  <a:schemeClr val="bg1"/>
                </a:solidFill>
              </a:rPr>
              <a:t>the right person(s) at </a:t>
            </a:r>
            <a:endParaRPr lang="en-GB" sz="4000" dirty="0" smtClean="0">
              <a:solidFill>
                <a:schemeClr val="bg1"/>
              </a:solidFill>
            </a:endParaRPr>
          </a:p>
          <a:p>
            <a:pPr lvl="0" algn="ctr"/>
            <a:r>
              <a:rPr lang="en-GB" sz="4000" dirty="0" smtClean="0">
                <a:solidFill>
                  <a:schemeClr val="bg1"/>
                </a:solidFill>
              </a:rPr>
              <a:t>the </a:t>
            </a:r>
            <a:r>
              <a:rPr lang="en-GB" sz="4000" dirty="0">
                <a:solidFill>
                  <a:schemeClr val="bg1"/>
                </a:solidFill>
              </a:rPr>
              <a:t>right time(s)</a:t>
            </a:r>
          </a:p>
        </p:txBody>
      </p:sp>
    </p:spTree>
    <p:extLst>
      <p:ext uri="{BB962C8B-B14F-4D97-AF65-F5344CB8AC3E}">
        <p14:creationId xmlns:p14="http://schemas.microsoft.com/office/powerpoint/2010/main" val="1270180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681372"/>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SSCG Meetings </a:t>
            </a:r>
            <a:endParaRPr lang="en-GB" sz="2800" dirty="0">
              <a:solidFill>
                <a:srgbClr val="0072BC"/>
              </a:solidFill>
              <a:latin typeface="Museo 700" panose="02000000000000000000" pitchFamily="2" charset="0"/>
            </a:endParaRPr>
          </a:p>
        </p:txBody>
      </p:sp>
      <p:sp>
        <p:nvSpPr>
          <p:cNvPr id="23" name="Rectangle 22"/>
          <p:cNvSpPr/>
          <p:nvPr/>
        </p:nvSpPr>
        <p:spPr>
          <a:xfrm>
            <a:off x="473969" y="1844824"/>
            <a:ext cx="7410399" cy="1754326"/>
          </a:xfrm>
          <a:prstGeom prst="rect">
            <a:avLst/>
          </a:prstGeom>
        </p:spPr>
        <p:txBody>
          <a:bodyPr wrap="square">
            <a:spAutoFit/>
          </a:bodyPr>
          <a:lstStyle/>
          <a:p>
            <a:r>
              <a:rPr lang="en-GB" sz="2700" dirty="0" smtClean="0">
                <a:solidFill>
                  <a:srgbClr val="0072BC"/>
                </a:solidFill>
              </a:rPr>
              <a:t>Student Staff Consultative Group (SSCG) meetings are a platform for students &amp; staff </a:t>
            </a:r>
          </a:p>
          <a:p>
            <a:r>
              <a:rPr lang="en-GB" sz="2700" dirty="0" smtClean="0">
                <a:solidFill>
                  <a:srgbClr val="0072BC"/>
                </a:solidFill>
              </a:rPr>
              <a:t>to come together and discuss the learning experience with a view to improving it.</a:t>
            </a:r>
          </a:p>
        </p:txBody>
      </p:sp>
      <p:sp>
        <p:nvSpPr>
          <p:cNvPr id="2" name="Rectangle 1"/>
          <p:cNvSpPr/>
          <p:nvPr/>
        </p:nvSpPr>
        <p:spPr>
          <a:xfrm>
            <a:off x="480071" y="3789041"/>
            <a:ext cx="6093345" cy="2962349"/>
          </a:xfrm>
          <a:prstGeom prst="rect">
            <a:avLst/>
          </a:prstGeom>
        </p:spPr>
        <p:txBody>
          <a:bodyPr wrap="square">
            <a:spAutoFit/>
          </a:bodyPr>
          <a:lstStyle/>
          <a:p>
            <a:r>
              <a:rPr lang="en-GB" sz="2400" b="1" dirty="0" smtClean="0">
                <a:solidFill>
                  <a:srgbClr val="0072BC"/>
                </a:solidFill>
              </a:rPr>
              <a:t>SSCG Meetings are….</a:t>
            </a:r>
          </a:p>
          <a:p>
            <a:endParaRPr lang="en-GB" sz="1050" b="1" dirty="0" smtClean="0">
              <a:solidFill>
                <a:srgbClr val="0072BC"/>
              </a:solidFill>
            </a:endParaRPr>
          </a:p>
          <a:p>
            <a:pPr marL="342900" indent="-342900">
              <a:buFontTx/>
              <a:buChar char="-"/>
            </a:pPr>
            <a:r>
              <a:rPr lang="en-GB" sz="2700" dirty="0" smtClean="0">
                <a:solidFill>
                  <a:srgbClr val="0072BC"/>
                </a:solidFill>
              </a:rPr>
              <a:t>Held at least once a trimester</a:t>
            </a:r>
            <a:endParaRPr lang="en-GB" sz="2700" dirty="0"/>
          </a:p>
          <a:p>
            <a:endParaRPr lang="en-GB" sz="1000" dirty="0" smtClean="0">
              <a:solidFill>
                <a:srgbClr val="0072BC"/>
              </a:solidFill>
            </a:endParaRPr>
          </a:p>
          <a:p>
            <a:pPr marL="342900" indent="-342900">
              <a:buFontTx/>
              <a:buChar char="-"/>
            </a:pPr>
            <a:r>
              <a:rPr lang="en-GB" sz="2700" dirty="0" smtClean="0">
                <a:solidFill>
                  <a:srgbClr val="0072BC"/>
                </a:solidFill>
              </a:rPr>
              <a:t>Chaired by a Class Rep</a:t>
            </a:r>
          </a:p>
          <a:p>
            <a:pPr marL="342900" indent="-342900">
              <a:buFontTx/>
              <a:buChar char="-"/>
            </a:pPr>
            <a:endParaRPr lang="en-GB" sz="1000" dirty="0" smtClean="0">
              <a:solidFill>
                <a:srgbClr val="0072BC"/>
              </a:solidFill>
            </a:endParaRPr>
          </a:p>
          <a:p>
            <a:pPr marL="342900" indent="-342900">
              <a:buFontTx/>
              <a:buChar char="-"/>
            </a:pPr>
            <a:r>
              <a:rPr lang="en-GB" sz="2700" dirty="0" smtClean="0">
                <a:solidFill>
                  <a:srgbClr val="0072BC"/>
                </a:solidFill>
              </a:rPr>
              <a:t>Supported by a university staff member</a:t>
            </a:r>
          </a:p>
          <a:p>
            <a:pPr marL="342900" indent="-342900">
              <a:buFontTx/>
              <a:buChar char="-"/>
            </a:pPr>
            <a:endParaRPr lang="en-GB" sz="2400" b="1" dirty="0" smtClean="0">
              <a:solidFill>
                <a:srgbClr val="0072BC"/>
              </a:solidFill>
            </a:endParaRPr>
          </a:p>
        </p:txBody>
      </p:sp>
      <p:pic>
        <p:nvPicPr>
          <p:cNvPr id="2055" name="Picture 7" descr="http://decaturmakers.org/content/uploads/2014/06/meeting-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212976"/>
            <a:ext cx="2874318" cy="287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6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681372"/>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SSCG Meetings </a:t>
            </a:r>
            <a:endParaRPr lang="en-GB" sz="2800" dirty="0">
              <a:solidFill>
                <a:srgbClr val="0072BC"/>
              </a:solidFill>
              <a:latin typeface="Museo 700" panose="02000000000000000000" pitchFamily="2" charset="0"/>
            </a:endParaRPr>
          </a:p>
        </p:txBody>
      </p:sp>
      <p:sp>
        <p:nvSpPr>
          <p:cNvPr id="2" name="Rectangle 1"/>
          <p:cNvSpPr/>
          <p:nvPr/>
        </p:nvSpPr>
        <p:spPr>
          <a:xfrm>
            <a:off x="503157" y="1852482"/>
            <a:ext cx="4874425" cy="4378122"/>
          </a:xfrm>
          <a:prstGeom prst="rect">
            <a:avLst/>
          </a:prstGeom>
        </p:spPr>
        <p:txBody>
          <a:bodyPr wrap="square">
            <a:spAutoFit/>
          </a:bodyPr>
          <a:lstStyle/>
          <a:p>
            <a:r>
              <a:rPr lang="en-GB" sz="2400" b="1" dirty="0" smtClean="0">
                <a:solidFill>
                  <a:srgbClr val="0072BC"/>
                </a:solidFill>
              </a:rPr>
              <a:t>The agenda of SSCG Meetings should include….</a:t>
            </a:r>
          </a:p>
          <a:p>
            <a:endParaRPr lang="en-GB" sz="1050" b="1" dirty="0" smtClean="0">
              <a:solidFill>
                <a:srgbClr val="0072BC"/>
              </a:solidFill>
            </a:endParaRPr>
          </a:p>
          <a:p>
            <a:pPr marL="342900" indent="-342900">
              <a:buFontTx/>
              <a:buChar char="-"/>
            </a:pPr>
            <a:r>
              <a:rPr lang="en-GB" sz="2000" dirty="0" smtClean="0">
                <a:solidFill>
                  <a:srgbClr val="0072BC"/>
                </a:solidFill>
              </a:rPr>
              <a:t>Apologies </a:t>
            </a:r>
          </a:p>
          <a:p>
            <a:pPr marL="342900" indent="-342900">
              <a:buFontTx/>
              <a:buChar char="-"/>
            </a:pPr>
            <a:endParaRPr lang="en-GB" sz="1000" dirty="0" smtClean="0">
              <a:solidFill>
                <a:srgbClr val="0072BC"/>
              </a:solidFill>
            </a:endParaRPr>
          </a:p>
          <a:p>
            <a:pPr marL="342900" indent="-342900">
              <a:buFontTx/>
              <a:buChar char="-"/>
            </a:pPr>
            <a:r>
              <a:rPr lang="en-GB" sz="2000" dirty="0" smtClean="0">
                <a:solidFill>
                  <a:srgbClr val="0072BC"/>
                </a:solidFill>
              </a:rPr>
              <a:t>Approval of the minutes &amp; updates on the action points of the last meeting</a:t>
            </a:r>
          </a:p>
          <a:p>
            <a:pPr marL="342900" indent="-342900">
              <a:buFontTx/>
              <a:buChar char="-"/>
            </a:pPr>
            <a:endParaRPr lang="en-GB" sz="1000" dirty="0" smtClean="0">
              <a:solidFill>
                <a:srgbClr val="0072BC"/>
              </a:solidFill>
            </a:endParaRPr>
          </a:p>
          <a:p>
            <a:pPr marL="342900" indent="-342900">
              <a:buFontTx/>
              <a:buChar char="-"/>
            </a:pPr>
            <a:r>
              <a:rPr lang="en-GB" sz="2000" dirty="0" smtClean="0">
                <a:solidFill>
                  <a:srgbClr val="0072BC"/>
                </a:solidFill>
              </a:rPr>
              <a:t>Review of the performance </a:t>
            </a:r>
            <a:r>
              <a:rPr lang="en-GB" sz="2000" dirty="0">
                <a:solidFill>
                  <a:srgbClr val="0072BC"/>
                </a:solidFill>
              </a:rPr>
              <a:t>indicators for </a:t>
            </a:r>
            <a:r>
              <a:rPr lang="en-GB" sz="2000" dirty="0" smtClean="0">
                <a:solidFill>
                  <a:srgbClr val="0072BC"/>
                </a:solidFill>
              </a:rPr>
              <a:t>programmes &amp; modules</a:t>
            </a:r>
          </a:p>
          <a:p>
            <a:pPr marL="342900" indent="-342900">
              <a:buFontTx/>
              <a:buChar char="-"/>
            </a:pPr>
            <a:endParaRPr lang="en-GB" sz="1000" dirty="0">
              <a:solidFill>
                <a:srgbClr val="0072BC"/>
              </a:solidFill>
            </a:endParaRPr>
          </a:p>
          <a:p>
            <a:pPr marL="342900" indent="-342900">
              <a:buFontTx/>
              <a:buChar char="-"/>
            </a:pPr>
            <a:r>
              <a:rPr lang="en-GB" sz="2000" dirty="0" smtClean="0">
                <a:solidFill>
                  <a:srgbClr val="0072BC"/>
                </a:solidFill>
              </a:rPr>
              <a:t>Items raised </a:t>
            </a:r>
            <a:r>
              <a:rPr lang="en-GB" sz="2000" dirty="0">
                <a:solidFill>
                  <a:srgbClr val="0072BC"/>
                </a:solidFill>
              </a:rPr>
              <a:t>by </a:t>
            </a:r>
            <a:r>
              <a:rPr lang="en-GB" sz="2000" dirty="0" smtClean="0">
                <a:solidFill>
                  <a:srgbClr val="0072BC"/>
                </a:solidFill>
              </a:rPr>
              <a:t>students</a:t>
            </a:r>
          </a:p>
          <a:p>
            <a:pPr marL="342900" indent="-342900">
              <a:buFontTx/>
              <a:buChar char="-"/>
            </a:pPr>
            <a:endParaRPr lang="en-GB" sz="1000" dirty="0" smtClean="0">
              <a:solidFill>
                <a:srgbClr val="0072BC"/>
              </a:solidFill>
            </a:endParaRPr>
          </a:p>
          <a:p>
            <a:pPr marL="342900" indent="-342900">
              <a:buFontTx/>
              <a:buChar char="-"/>
            </a:pPr>
            <a:r>
              <a:rPr lang="en-GB" sz="2000" dirty="0" smtClean="0">
                <a:solidFill>
                  <a:srgbClr val="0072BC"/>
                </a:solidFill>
              </a:rPr>
              <a:t>Items </a:t>
            </a:r>
            <a:r>
              <a:rPr lang="en-GB" sz="2000" dirty="0">
                <a:solidFill>
                  <a:srgbClr val="0072BC"/>
                </a:solidFill>
              </a:rPr>
              <a:t>raised by </a:t>
            </a:r>
            <a:r>
              <a:rPr lang="en-GB" sz="2000" dirty="0" smtClean="0">
                <a:solidFill>
                  <a:srgbClr val="0072BC"/>
                </a:solidFill>
              </a:rPr>
              <a:t>staff</a:t>
            </a:r>
          </a:p>
          <a:p>
            <a:pPr marL="342900" indent="-342900">
              <a:buFontTx/>
              <a:buChar char="-"/>
            </a:pPr>
            <a:endParaRPr lang="en-GB" sz="1000" dirty="0" smtClean="0">
              <a:solidFill>
                <a:srgbClr val="0072BC"/>
              </a:solidFill>
            </a:endParaRPr>
          </a:p>
          <a:p>
            <a:pPr marL="342900" indent="-342900">
              <a:buFontTx/>
              <a:buChar char="-"/>
            </a:pPr>
            <a:r>
              <a:rPr lang="en-GB" sz="2000" dirty="0" smtClean="0">
                <a:solidFill>
                  <a:srgbClr val="0072BC"/>
                </a:solidFill>
              </a:rPr>
              <a:t>Any other business (AOB).</a:t>
            </a:r>
            <a:endParaRPr lang="en-GB" b="1" dirty="0" smtClean="0">
              <a:solidFill>
                <a:srgbClr val="0072BC"/>
              </a:solidFill>
            </a:endParaRPr>
          </a:p>
        </p:txBody>
      </p:sp>
      <p:pic>
        <p:nvPicPr>
          <p:cNvPr id="2069" name="Picture 2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462" l="0" r="100000">
                        <a14:foregroundMark x1="61852" y1="52242" x2="61852" y2="52242"/>
                        <a14:foregroundMark x1="61852" y1="52242" x2="61852" y2="52242"/>
                        <a14:foregroundMark x1="57778" y1="54709" x2="57778" y2="54709"/>
                        <a14:foregroundMark x1="54259" y1="56726" x2="54259" y2="56726"/>
                        <a14:foregroundMark x1="48889" y1="69058" x2="48889" y2="69058"/>
                        <a14:foregroundMark x1="52778" y1="69283" x2="52778" y2="69283"/>
                        <a14:foregroundMark x1="63889" y1="67713" x2="63889" y2="67713"/>
                        <a14:foregroundMark x1="62593" y1="62556" x2="62593" y2="62556"/>
                        <a14:foregroundMark x1="61296" y1="61435" x2="61296" y2="61435"/>
                        <a14:foregroundMark x1="60741" y1="56502" x2="60741" y2="56502"/>
                        <a14:foregroundMark x1="51481" y1="50897" x2="51481" y2="50897"/>
                        <a14:foregroundMark x1="46667" y1="50673" x2="46667" y2="50673"/>
                        <a14:foregroundMark x1="43148" y1="54260" x2="43148" y2="54260"/>
                        <a14:foregroundMark x1="41481" y1="56951" x2="40370" y2="59865"/>
                        <a14:foregroundMark x1="38704" y1="62108" x2="38704" y2="62108"/>
                        <a14:foregroundMark x1="44259" y1="62556" x2="44259" y2="62556"/>
                        <a14:foregroundMark x1="46667" y1="59193" x2="46667" y2="59193"/>
                        <a14:foregroundMark x1="46667" y1="59193" x2="48519" y2="60314"/>
                        <a14:foregroundMark x1="52407" y1="60987" x2="52407" y2="60987"/>
                        <a14:foregroundMark x1="68519" y1="27578" x2="68519" y2="27578"/>
                        <a14:foregroundMark x1="68519" y1="27578" x2="68519" y2="27578"/>
                        <a14:foregroundMark x1="62778" y1="21525" x2="62778" y2="21525"/>
                        <a14:foregroundMark x1="56852" y1="21525" x2="54630" y2="21525"/>
                        <a14:foregroundMark x1="42407" y1="21973" x2="42407" y2="21973"/>
                        <a14:foregroundMark x1="34815" y1="24664" x2="34815" y2="24664"/>
                        <a14:foregroundMark x1="35370" y1="30717" x2="35370" y2="31614"/>
                        <a14:foregroundMark x1="33519" y1="38789" x2="32593" y2="41928"/>
                        <a14:foregroundMark x1="32222" y1="44619" x2="33889" y2="54709"/>
                        <a14:foregroundMark x1="33889" y1="55605" x2="34444" y2="61435"/>
                        <a14:foregroundMark x1="34444" y1="63677" x2="34074" y2="66592"/>
                        <a14:foregroundMark x1="34074" y1="66592" x2="50370" y2="51794"/>
                        <a14:foregroundMark x1="45370" y1="56502" x2="68519" y2="67265"/>
                        <a14:foregroundMark x1="56852" y1="56502" x2="45000" y2="20852"/>
                        <a14:foregroundMark x1="52593" y1="19507" x2="36296" y2="80269"/>
                        <a14:foregroundMark x1="70556" y1="78251" x2="26667" y2="16592"/>
                        <a14:foregroundMark x1="42407" y1="13901" x2="62222" y2="86996"/>
                        <a14:foregroundMark x1="42407" y1="86099" x2="75000" y2="18161"/>
                        <a14:foregroundMark x1="76111" y1="38341" x2="39630" y2="26233"/>
                        <a14:foregroundMark x1="76481" y1="28251" x2="75185" y2="79372"/>
                        <a14:foregroundMark x1="46852" y1="87220" x2="23333" y2="82511"/>
                        <a14:foregroundMark x1="25370" y1="78924" x2="24815" y2="23991"/>
                        <a14:foregroundMark x1="30370" y1="32960" x2="15741" y2="19731"/>
                        <a14:foregroundMark x1="11667" y1="44170" x2="49444" y2="7623"/>
                        <a14:foregroundMark x1="52778" y1="6726" x2="17037" y2="16592"/>
                        <a14:foregroundMark x1="7778" y1="24215" x2="20000" y2="63677"/>
                        <a14:foregroundMark x1="34444" y1="9193" x2="39630" y2="3139"/>
                      </a14:backgroundRemoval>
                    </a14:imgEffect>
                  </a14:imgLayer>
                </a14:imgProps>
              </a:ext>
              <a:ext uri="{28A0092B-C50C-407E-A947-70E740481C1C}">
                <a14:useLocalDpi xmlns:a14="http://schemas.microsoft.com/office/drawing/2010/main" val="0"/>
              </a:ext>
            </a:extLst>
          </a:blip>
          <a:srcRect/>
          <a:stretch>
            <a:fillRect/>
          </a:stretch>
        </p:blipFill>
        <p:spPr bwMode="auto">
          <a:xfrm>
            <a:off x="5377582" y="2060848"/>
            <a:ext cx="4625950" cy="382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199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681372"/>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Being Effective In </a:t>
            </a:r>
          </a:p>
          <a:p>
            <a:pPr algn="l"/>
            <a:r>
              <a:rPr lang="en-GB" sz="2800" dirty="0" smtClean="0">
                <a:solidFill>
                  <a:srgbClr val="0072BC"/>
                </a:solidFill>
                <a:latin typeface="Museo 700" panose="02000000000000000000" pitchFamily="2" charset="0"/>
              </a:rPr>
              <a:t>                        Meetings</a:t>
            </a:r>
            <a:endParaRPr lang="en-GB" sz="2800" dirty="0">
              <a:solidFill>
                <a:srgbClr val="0072BC"/>
              </a:solidFill>
              <a:latin typeface="Museo 700" panose="02000000000000000000" pitchFamily="2" charset="0"/>
            </a:endParaRPr>
          </a:p>
        </p:txBody>
      </p:sp>
      <p:sp>
        <p:nvSpPr>
          <p:cNvPr id="7" name="TextBox 6"/>
          <p:cNvSpPr txBox="1"/>
          <p:nvPr/>
        </p:nvSpPr>
        <p:spPr>
          <a:xfrm>
            <a:off x="987442" y="4005064"/>
            <a:ext cx="4248472" cy="2062103"/>
          </a:xfrm>
          <a:prstGeom prst="rect">
            <a:avLst/>
          </a:prstGeom>
          <a:noFill/>
        </p:spPr>
        <p:txBody>
          <a:bodyPr wrap="square" rtlCol="0">
            <a:spAutoFit/>
          </a:bodyPr>
          <a:lstStyle/>
          <a:p>
            <a:r>
              <a:rPr lang="en-GB" sz="3200" b="1" dirty="0" smtClean="0">
                <a:solidFill>
                  <a:srgbClr val="0072BC"/>
                </a:solidFill>
              </a:rPr>
              <a:t>A</a:t>
            </a:r>
            <a:r>
              <a:rPr lang="en-GB" sz="3200" dirty="0" smtClean="0">
                <a:solidFill>
                  <a:srgbClr val="0072BC"/>
                </a:solidFill>
              </a:rPr>
              <a:t>ssertive</a:t>
            </a:r>
          </a:p>
          <a:p>
            <a:r>
              <a:rPr lang="en-GB" sz="3200" b="1" dirty="0" smtClean="0">
                <a:solidFill>
                  <a:srgbClr val="0072BC"/>
                </a:solidFill>
              </a:rPr>
              <a:t>B</a:t>
            </a:r>
            <a:r>
              <a:rPr lang="en-GB" sz="3200" dirty="0" smtClean="0">
                <a:solidFill>
                  <a:srgbClr val="0072BC"/>
                </a:solidFill>
              </a:rPr>
              <a:t>alanced</a:t>
            </a:r>
          </a:p>
          <a:p>
            <a:r>
              <a:rPr lang="en-GB" sz="3200" b="1" dirty="0" smtClean="0">
                <a:solidFill>
                  <a:srgbClr val="0072BC"/>
                </a:solidFill>
              </a:rPr>
              <a:t>C</a:t>
            </a:r>
            <a:r>
              <a:rPr lang="en-GB" sz="3200" dirty="0" smtClean="0">
                <a:solidFill>
                  <a:srgbClr val="0072BC"/>
                </a:solidFill>
              </a:rPr>
              <a:t>onstructive</a:t>
            </a:r>
          </a:p>
          <a:p>
            <a:r>
              <a:rPr lang="en-GB" sz="3200" b="1" dirty="0" smtClean="0">
                <a:solidFill>
                  <a:srgbClr val="0072BC"/>
                </a:solidFill>
              </a:rPr>
              <a:t>D</a:t>
            </a:r>
            <a:r>
              <a:rPr lang="en-GB" sz="3200" dirty="0" smtClean="0">
                <a:solidFill>
                  <a:srgbClr val="0072BC"/>
                </a:solidFill>
              </a:rPr>
              <a:t>epersonalised</a:t>
            </a:r>
            <a:endParaRPr lang="en-GB" sz="3200" dirty="0">
              <a:solidFill>
                <a:srgbClr val="0072BC"/>
              </a:solidFill>
            </a:endParaRPr>
          </a:p>
        </p:txBody>
      </p:sp>
      <p:sp>
        <p:nvSpPr>
          <p:cNvPr id="3" name="Oval 2"/>
          <p:cNvSpPr/>
          <p:nvPr/>
        </p:nvSpPr>
        <p:spPr>
          <a:xfrm>
            <a:off x="987442" y="2845281"/>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75335" y="2845281"/>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676335" y="2815131"/>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350593" y="2845281"/>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350593" y="2829708"/>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538486" y="2829708"/>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987442" y="2825352"/>
            <a:ext cx="560853" cy="584775"/>
          </a:xfrm>
          <a:prstGeom prst="rect">
            <a:avLst/>
          </a:prstGeom>
          <a:noFill/>
        </p:spPr>
        <p:txBody>
          <a:bodyPr wrap="square" rtlCol="0">
            <a:spAutoFit/>
          </a:bodyPr>
          <a:lstStyle/>
          <a:p>
            <a:pPr algn="ctr"/>
            <a:r>
              <a:rPr lang="en-GB" sz="3200" b="1" dirty="0" smtClean="0">
                <a:solidFill>
                  <a:schemeClr val="bg1"/>
                </a:solidFill>
              </a:rPr>
              <a:t>A</a:t>
            </a:r>
            <a:endParaRPr lang="en-GB" b="1" dirty="0">
              <a:solidFill>
                <a:schemeClr val="bg1"/>
              </a:solidFill>
            </a:endParaRPr>
          </a:p>
        </p:txBody>
      </p:sp>
      <p:sp>
        <p:nvSpPr>
          <p:cNvPr id="29" name="TextBox 28"/>
          <p:cNvSpPr txBox="1"/>
          <p:nvPr/>
        </p:nvSpPr>
        <p:spPr>
          <a:xfrm>
            <a:off x="2157270" y="2836570"/>
            <a:ext cx="612193" cy="584775"/>
          </a:xfrm>
          <a:prstGeom prst="rect">
            <a:avLst/>
          </a:prstGeom>
          <a:noFill/>
        </p:spPr>
        <p:txBody>
          <a:bodyPr wrap="square" rtlCol="0">
            <a:spAutoFit/>
          </a:bodyPr>
          <a:lstStyle/>
          <a:p>
            <a:pPr algn="ctr"/>
            <a:r>
              <a:rPr lang="en-GB" sz="3200" b="1" dirty="0" smtClean="0">
                <a:solidFill>
                  <a:schemeClr val="bg1"/>
                </a:solidFill>
              </a:rPr>
              <a:t>B</a:t>
            </a:r>
            <a:endParaRPr lang="en-GB" b="1" dirty="0">
              <a:solidFill>
                <a:schemeClr val="bg1"/>
              </a:solidFill>
            </a:endParaRPr>
          </a:p>
        </p:txBody>
      </p:sp>
      <p:sp>
        <p:nvSpPr>
          <p:cNvPr id="30" name="TextBox 29"/>
          <p:cNvSpPr txBox="1"/>
          <p:nvPr/>
        </p:nvSpPr>
        <p:spPr>
          <a:xfrm>
            <a:off x="3332528" y="2820997"/>
            <a:ext cx="612193" cy="584775"/>
          </a:xfrm>
          <a:prstGeom prst="rect">
            <a:avLst/>
          </a:prstGeom>
          <a:noFill/>
        </p:spPr>
        <p:txBody>
          <a:bodyPr wrap="square" rtlCol="0">
            <a:spAutoFit/>
          </a:bodyPr>
          <a:lstStyle/>
          <a:p>
            <a:pPr algn="ctr"/>
            <a:r>
              <a:rPr lang="en-GB" sz="3200" b="1" dirty="0" smtClean="0">
                <a:solidFill>
                  <a:schemeClr val="bg1"/>
                </a:solidFill>
              </a:rPr>
              <a:t>C</a:t>
            </a:r>
            <a:endParaRPr lang="en-GB" b="1" dirty="0">
              <a:solidFill>
                <a:schemeClr val="bg1"/>
              </a:solidFill>
            </a:endParaRPr>
          </a:p>
        </p:txBody>
      </p:sp>
      <p:sp>
        <p:nvSpPr>
          <p:cNvPr id="31" name="TextBox 30"/>
          <p:cNvSpPr txBox="1"/>
          <p:nvPr/>
        </p:nvSpPr>
        <p:spPr>
          <a:xfrm>
            <a:off x="4538486" y="2820996"/>
            <a:ext cx="612193" cy="584775"/>
          </a:xfrm>
          <a:prstGeom prst="rect">
            <a:avLst/>
          </a:prstGeom>
          <a:noFill/>
        </p:spPr>
        <p:txBody>
          <a:bodyPr wrap="square" rtlCol="0">
            <a:spAutoFit/>
          </a:bodyPr>
          <a:lstStyle/>
          <a:p>
            <a:pPr algn="ctr"/>
            <a:r>
              <a:rPr lang="en-GB" sz="3200" b="1" dirty="0" smtClean="0">
                <a:solidFill>
                  <a:schemeClr val="bg1"/>
                </a:solidFill>
              </a:rPr>
              <a:t>D</a:t>
            </a:r>
          </a:p>
        </p:txBody>
      </p:sp>
      <p:sp>
        <p:nvSpPr>
          <p:cNvPr id="32" name="TextBox 31"/>
          <p:cNvSpPr txBox="1"/>
          <p:nvPr/>
        </p:nvSpPr>
        <p:spPr>
          <a:xfrm>
            <a:off x="1548295" y="2836569"/>
            <a:ext cx="612193" cy="584775"/>
          </a:xfrm>
          <a:prstGeom prst="rect">
            <a:avLst/>
          </a:prstGeom>
          <a:noFill/>
        </p:spPr>
        <p:txBody>
          <a:bodyPr wrap="square" rtlCol="0">
            <a:spAutoFit/>
          </a:bodyPr>
          <a:lstStyle/>
          <a:p>
            <a:pPr algn="ctr"/>
            <a:r>
              <a:rPr lang="en-GB" sz="3200" b="1" dirty="0">
                <a:solidFill>
                  <a:srgbClr val="0072BC"/>
                </a:solidFill>
              </a:rPr>
              <a:t>+</a:t>
            </a:r>
            <a:endParaRPr lang="en-GB" b="1" dirty="0">
              <a:solidFill>
                <a:srgbClr val="0072BC"/>
              </a:solidFill>
            </a:endParaRPr>
          </a:p>
        </p:txBody>
      </p:sp>
      <p:sp>
        <p:nvSpPr>
          <p:cNvPr id="33" name="TextBox 32"/>
          <p:cNvSpPr txBox="1"/>
          <p:nvPr/>
        </p:nvSpPr>
        <p:spPr>
          <a:xfrm>
            <a:off x="2754241" y="2817559"/>
            <a:ext cx="612193" cy="584775"/>
          </a:xfrm>
          <a:prstGeom prst="rect">
            <a:avLst/>
          </a:prstGeom>
          <a:noFill/>
        </p:spPr>
        <p:txBody>
          <a:bodyPr wrap="square" rtlCol="0">
            <a:spAutoFit/>
          </a:bodyPr>
          <a:lstStyle/>
          <a:p>
            <a:pPr algn="ctr"/>
            <a:r>
              <a:rPr lang="en-GB" sz="3200" b="1" dirty="0">
                <a:solidFill>
                  <a:srgbClr val="0072BC"/>
                </a:solidFill>
              </a:rPr>
              <a:t>+</a:t>
            </a:r>
            <a:endParaRPr lang="en-GB" b="1" dirty="0">
              <a:solidFill>
                <a:srgbClr val="0072BC"/>
              </a:solidFill>
            </a:endParaRPr>
          </a:p>
        </p:txBody>
      </p:sp>
      <p:sp>
        <p:nvSpPr>
          <p:cNvPr id="34" name="TextBox 33"/>
          <p:cNvSpPr txBox="1"/>
          <p:nvPr/>
        </p:nvSpPr>
        <p:spPr>
          <a:xfrm>
            <a:off x="3926293" y="2836568"/>
            <a:ext cx="612193" cy="584775"/>
          </a:xfrm>
          <a:prstGeom prst="rect">
            <a:avLst/>
          </a:prstGeom>
          <a:noFill/>
        </p:spPr>
        <p:txBody>
          <a:bodyPr wrap="square" rtlCol="0">
            <a:spAutoFit/>
          </a:bodyPr>
          <a:lstStyle/>
          <a:p>
            <a:pPr algn="ctr"/>
            <a:r>
              <a:rPr lang="en-GB" sz="3200" b="1" dirty="0">
                <a:solidFill>
                  <a:srgbClr val="0072BC"/>
                </a:solidFill>
              </a:rPr>
              <a:t>+</a:t>
            </a:r>
            <a:endParaRPr lang="en-GB" b="1" dirty="0">
              <a:solidFill>
                <a:srgbClr val="0072BC"/>
              </a:solidFill>
            </a:endParaRPr>
          </a:p>
        </p:txBody>
      </p:sp>
      <p:sp>
        <p:nvSpPr>
          <p:cNvPr id="35" name="TextBox 34"/>
          <p:cNvSpPr txBox="1"/>
          <p:nvPr/>
        </p:nvSpPr>
        <p:spPr>
          <a:xfrm>
            <a:off x="5150679" y="2789472"/>
            <a:ext cx="612193" cy="584775"/>
          </a:xfrm>
          <a:prstGeom prst="rect">
            <a:avLst/>
          </a:prstGeom>
          <a:noFill/>
        </p:spPr>
        <p:txBody>
          <a:bodyPr wrap="square" rtlCol="0">
            <a:spAutoFit/>
          </a:bodyPr>
          <a:lstStyle/>
          <a:p>
            <a:pPr algn="ctr"/>
            <a:r>
              <a:rPr lang="en-GB" sz="3200" b="1" dirty="0" smtClean="0">
                <a:solidFill>
                  <a:srgbClr val="0072BC"/>
                </a:solidFill>
              </a:rPr>
              <a:t>=</a:t>
            </a:r>
            <a:endParaRPr lang="en-GB" b="1" dirty="0">
              <a:solidFill>
                <a:srgbClr val="0072BC"/>
              </a:solidFill>
            </a:endParaRPr>
          </a:p>
        </p:txBody>
      </p:sp>
      <p:sp>
        <p:nvSpPr>
          <p:cNvPr id="38" name="Oval 37"/>
          <p:cNvSpPr/>
          <p:nvPr/>
        </p:nvSpPr>
        <p:spPr>
          <a:xfrm>
            <a:off x="8145057" y="2815131"/>
            <a:ext cx="576064" cy="576064"/>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933568" y="2815131"/>
            <a:ext cx="2545485" cy="576064"/>
          </a:xfrm>
          <a:prstGeom prst="rect">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5676335" y="2872330"/>
            <a:ext cx="3044786" cy="461665"/>
          </a:xfrm>
          <a:prstGeom prst="rect">
            <a:avLst/>
          </a:prstGeom>
          <a:noFill/>
        </p:spPr>
        <p:txBody>
          <a:bodyPr wrap="square" rtlCol="0">
            <a:spAutoFit/>
          </a:bodyPr>
          <a:lstStyle/>
          <a:p>
            <a:pPr algn="ctr"/>
            <a:r>
              <a:rPr lang="en-GB" sz="2400" b="1" dirty="0" smtClean="0">
                <a:solidFill>
                  <a:schemeClr val="bg1"/>
                </a:solidFill>
              </a:rPr>
              <a:t>Effective Meetings</a:t>
            </a:r>
            <a:endParaRPr lang="en-GB" sz="1400" b="1" dirty="0">
              <a:solidFill>
                <a:schemeClr val="bg1"/>
              </a:solidFill>
            </a:endParaRPr>
          </a:p>
        </p:txBody>
      </p:sp>
      <p:pic>
        <p:nvPicPr>
          <p:cNvPr id="20482" name="Picture 2" descr="http://www.clipartbest.com/cliparts/KTj/zqA/KTjzqAaT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368" y="3861047"/>
            <a:ext cx="2143940" cy="221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8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3969" y="1772816"/>
            <a:ext cx="8058472" cy="954107"/>
          </a:xfrm>
          <a:prstGeom prst="rect">
            <a:avLst/>
          </a:prstGeom>
        </p:spPr>
        <p:txBody>
          <a:bodyPr wrap="square">
            <a:spAutoFit/>
          </a:bodyPr>
          <a:lstStyle/>
          <a:p>
            <a:r>
              <a:rPr lang="en-GB" sz="2800" i="1" dirty="0" smtClean="0">
                <a:solidFill>
                  <a:srgbClr val="58595B"/>
                </a:solidFill>
              </a:rPr>
              <a:t>Communications isn’t just about what you say;           </a:t>
            </a:r>
          </a:p>
          <a:p>
            <a:r>
              <a:rPr lang="en-GB" sz="2800" i="1" dirty="0" smtClean="0">
                <a:solidFill>
                  <a:srgbClr val="58595B"/>
                </a:solidFill>
              </a:rPr>
              <a:t>It’s also about how you say it</a:t>
            </a:r>
            <a:r>
              <a:rPr lang="en-GB" sz="2800" dirty="0" smtClean="0">
                <a:solidFill>
                  <a:srgbClr val="58595B"/>
                </a:solidFill>
              </a:rPr>
              <a:t>!</a:t>
            </a:r>
          </a:p>
        </p:txBody>
      </p:sp>
      <p:sp>
        <p:nvSpPr>
          <p:cNvPr id="7" name="Rectangle 6"/>
          <p:cNvSpPr/>
          <p:nvPr/>
        </p:nvSpPr>
        <p:spPr>
          <a:xfrm>
            <a:off x="611560" y="3284984"/>
            <a:ext cx="5256584" cy="2246769"/>
          </a:xfrm>
          <a:prstGeom prst="rect">
            <a:avLst/>
          </a:prstGeom>
        </p:spPr>
        <p:txBody>
          <a:bodyPr wrap="square">
            <a:spAutoFit/>
          </a:bodyPr>
          <a:lstStyle/>
          <a:p>
            <a:r>
              <a:rPr lang="en-GB" sz="2800" dirty="0">
                <a:solidFill>
                  <a:srgbClr val="0072BC"/>
                </a:solidFill>
              </a:rPr>
              <a:t>As a Class Representative you need to be mindful of how you are communicating with students and university staff </a:t>
            </a:r>
            <a:r>
              <a:rPr lang="en-GB" sz="2800" dirty="0" smtClean="0">
                <a:solidFill>
                  <a:srgbClr val="0072BC"/>
                </a:solidFill>
              </a:rPr>
              <a:t>members!</a:t>
            </a:r>
            <a:endParaRPr lang="en-GB" sz="2800" dirty="0">
              <a:solidFill>
                <a:srgbClr val="0072BC"/>
              </a:solidFill>
            </a:endParaRPr>
          </a:p>
        </p:txBody>
      </p:sp>
      <p:sp>
        <p:nvSpPr>
          <p:cNvPr id="8"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Communication Tips</a:t>
            </a:r>
            <a:endParaRPr lang="en-GB" sz="2800" dirty="0">
              <a:solidFill>
                <a:srgbClr val="0072BC"/>
              </a:solidFill>
              <a:latin typeface="Museo 700" panose="02000000000000000000" pitchFamily="2" charset="0"/>
            </a:endParaRPr>
          </a:p>
        </p:txBody>
      </p:sp>
      <p:sp>
        <p:nvSpPr>
          <p:cNvPr id="2" name="AutoShape 4" descr="http://simpleicon.com/wp-content/uploads/wifi-signal-full-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descr="http://www.grlc.vic.gov.au/sites/default/files/images/Wifi-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761203"/>
            <a:ext cx="2941511" cy="294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79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3" y="1556792"/>
            <a:ext cx="8136904" cy="4401205"/>
          </a:xfrm>
          <a:prstGeom prst="rect">
            <a:avLst/>
          </a:prstGeom>
        </p:spPr>
        <p:txBody>
          <a:bodyPr wrap="square">
            <a:spAutoFit/>
          </a:bodyPr>
          <a:lstStyle/>
          <a:p>
            <a:r>
              <a:rPr lang="en-GB" sz="2400" i="1" dirty="0" smtClean="0">
                <a:solidFill>
                  <a:srgbClr val="58595B"/>
                </a:solidFill>
              </a:rPr>
              <a:t>For example…</a:t>
            </a:r>
            <a:endParaRPr lang="en-GB" sz="2400" dirty="0" smtClean="0">
              <a:solidFill>
                <a:srgbClr val="58595B"/>
              </a:solidFill>
            </a:endParaRPr>
          </a:p>
          <a:p>
            <a:endParaRPr lang="en-GB" sz="1600" dirty="0">
              <a:solidFill>
                <a:srgbClr val="58595B"/>
              </a:solidFill>
            </a:endParaRPr>
          </a:p>
          <a:p>
            <a:pPr marL="457200" indent="-457200">
              <a:buFont typeface="Wingdings" panose="05000000000000000000" pitchFamily="2" charset="2"/>
              <a:buChar char="§"/>
            </a:pPr>
            <a:r>
              <a:rPr lang="en-GB" sz="2000" dirty="0" smtClean="0">
                <a:solidFill>
                  <a:srgbClr val="0072BC"/>
                </a:solidFill>
              </a:rPr>
              <a:t>Try to avoid interrupting others. Allow speakers to complete their thoughts before interjecting. </a:t>
            </a:r>
          </a:p>
          <a:p>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0072BC"/>
                </a:solidFill>
              </a:rPr>
              <a:t>Try to use hand-outs or other visual aids to present detailed information or ideas.</a:t>
            </a: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0072BC"/>
                </a:solidFill>
              </a:rPr>
              <a:t>Try to maintain open body language and try to avoid crossing your arms to show you are open to the contributions of others.</a:t>
            </a:r>
          </a:p>
          <a:p>
            <a:pPr marL="457200" indent="-457200">
              <a:buFont typeface="Wingdings" panose="05000000000000000000" pitchFamily="2" charset="2"/>
              <a:buChar char="§"/>
            </a:pPr>
            <a:endParaRPr lang="en-GB" sz="1000" dirty="0">
              <a:solidFill>
                <a:srgbClr val="0072BC"/>
              </a:solidFill>
            </a:endParaRPr>
          </a:p>
          <a:p>
            <a:pPr marL="457200" indent="-457200">
              <a:buFont typeface="Wingdings" panose="05000000000000000000" pitchFamily="2" charset="2"/>
              <a:buChar char="§"/>
            </a:pPr>
            <a:r>
              <a:rPr lang="en-GB" sz="2000" dirty="0" smtClean="0">
                <a:solidFill>
                  <a:srgbClr val="0072BC"/>
                </a:solidFill>
              </a:rPr>
              <a:t>Try to act in an empathetic manner to others, even when you disagree with what they think.</a:t>
            </a: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0072BC"/>
                </a:solidFill>
              </a:rPr>
              <a:t>Try to make occasional eye contact with speakers to show that you are interested and actively listening to what they are saying.</a:t>
            </a:r>
            <a:endParaRPr lang="en-GB" sz="2000" dirty="0">
              <a:solidFill>
                <a:srgbClr val="0072BC"/>
              </a:solidFill>
            </a:endParaRPr>
          </a:p>
        </p:txBody>
      </p:sp>
      <p:sp>
        <p:nvSpPr>
          <p:cNvPr id="4" name="Title 1"/>
          <p:cNvSpPr txBox="1">
            <a:spLocks/>
          </p:cNvSpPr>
          <p:nvPr/>
        </p:nvSpPr>
        <p:spPr>
          <a:xfrm>
            <a:off x="457200" y="40466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Communication Tips</a:t>
            </a:r>
            <a:endParaRPr lang="en-GB" sz="2800" dirty="0">
              <a:solidFill>
                <a:srgbClr val="0072BC"/>
              </a:solidFill>
              <a:latin typeface="Museo 700" panose="02000000000000000000" pitchFamily="2" charset="0"/>
            </a:endParaRPr>
          </a:p>
        </p:txBody>
      </p:sp>
    </p:spTree>
    <p:extLst>
      <p:ext uri="{BB962C8B-B14F-4D97-AF65-F5344CB8AC3E}">
        <p14:creationId xmlns:p14="http://schemas.microsoft.com/office/powerpoint/2010/main" val="195914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Shield Ice Breaker</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descr="Shield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3024336" cy="39263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3894" y="1687789"/>
            <a:ext cx="4823321" cy="4262705"/>
          </a:xfrm>
          <a:prstGeom prst="rect">
            <a:avLst/>
          </a:prstGeom>
        </p:spPr>
        <p:txBody>
          <a:bodyPr wrap="square">
            <a:spAutoFit/>
          </a:bodyPr>
          <a:lstStyle/>
          <a:p>
            <a:r>
              <a:rPr lang="en-GB" sz="2000" dirty="0" smtClean="0">
                <a:solidFill>
                  <a:srgbClr val="58595B"/>
                </a:solidFill>
              </a:rPr>
              <a:t>First, using the A3 sheet of paper in front of you draw yourself a shield. </a:t>
            </a:r>
          </a:p>
          <a:p>
            <a:endParaRPr lang="en-GB" sz="1050" dirty="0" smtClean="0">
              <a:solidFill>
                <a:srgbClr val="58595B"/>
              </a:solidFill>
            </a:endParaRPr>
          </a:p>
          <a:p>
            <a:r>
              <a:rPr lang="en-GB" sz="2000" dirty="0" smtClean="0">
                <a:solidFill>
                  <a:srgbClr val="58595B"/>
                </a:solidFill>
              </a:rPr>
              <a:t>Once you have drawn your shield, divide it into four equal sections.</a:t>
            </a:r>
          </a:p>
          <a:p>
            <a:endParaRPr lang="en-GB" sz="1000" dirty="0">
              <a:solidFill>
                <a:srgbClr val="58595B"/>
              </a:solidFill>
            </a:endParaRPr>
          </a:p>
          <a:p>
            <a:r>
              <a:rPr lang="en-GB" sz="2000" dirty="0" smtClean="0">
                <a:solidFill>
                  <a:srgbClr val="58595B"/>
                </a:solidFill>
              </a:rPr>
              <a:t>Then using pictures/ images only…</a:t>
            </a:r>
          </a:p>
          <a:p>
            <a:endParaRPr lang="en-GB" dirty="0">
              <a:solidFill>
                <a:srgbClr val="58595B"/>
              </a:solidFill>
            </a:endParaRPr>
          </a:p>
          <a:p>
            <a:pPr marL="285750" indent="-285750">
              <a:buFontTx/>
              <a:buChar char="-"/>
            </a:pPr>
            <a:r>
              <a:rPr lang="en-GB" sz="1600" b="1" dirty="0" smtClean="0">
                <a:solidFill>
                  <a:srgbClr val="EC008C"/>
                </a:solidFill>
              </a:rPr>
              <a:t>Describe in the top left section where you are from.</a:t>
            </a:r>
          </a:p>
          <a:p>
            <a:pPr marL="285750" indent="-285750">
              <a:buFontTx/>
              <a:buChar char="-"/>
            </a:pPr>
            <a:endParaRPr lang="en-GB" sz="1000" dirty="0" smtClean="0">
              <a:solidFill>
                <a:srgbClr val="58595B"/>
              </a:solidFill>
            </a:endParaRPr>
          </a:p>
          <a:p>
            <a:pPr marL="285750" indent="-285750">
              <a:buFontTx/>
              <a:buChar char="-"/>
            </a:pPr>
            <a:r>
              <a:rPr lang="en-GB" sz="1600" b="1" dirty="0" smtClean="0">
                <a:solidFill>
                  <a:srgbClr val="F47C32"/>
                </a:solidFill>
              </a:rPr>
              <a:t>Describe in the top right section what your interests and hobbies are.</a:t>
            </a:r>
          </a:p>
          <a:p>
            <a:pPr marL="285750" indent="-285750">
              <a:buFontTx/>
              <a:buChar char="-"/>
            </a:pPr>
            <a:endParaRPr lang="en-GB" sz="1050" dirty="0">
              <a:solidFill>
                <a:srgbClr val="58595B"/>
              </a:solidFill>
            </a:endParaRPr>
          </a:p>
          <a:p>
            <a:pPr marL="285750" indent="-285750">
              <a:buFontTx/>
              <a:buChar char="-"/>
            </a:pPr>
            <a:r>
              <a:rPr lang="en-GB" sz="1600" b="1" dirty="0" smtClean="0">
                <a:solidFill>
                  <a:srgbClr val="0072BC"/>
                </a:solidFill>
              </a:rPr>
              <a:t>Describe in the bottom left section what you are studying.</a:t>
            </a:r>
          </a:p>
          <a:p>
            <a:r>
              <a:rPr lang="en-GB" sz="1600" b="1" dirty="0" smtClean="0">
                <a:solidFill>
                  <a:srgbClr val="0072BC"/>
                </a:solidFill>
              </a:rPr>
              <a:t> </a:t>
            </a:r>
          </a:p>
        </p:txBody>
      </p:sp>
      <p:sp>
        <p:nvSpPr>
          <p:cNvPr id="10" name="Rectangle 9"/>
          <p:cNvSpPr/>
          <p:nvPr/>
        </p:nvSpPr>
        <p:spPr>
          <a:xfrm>
            <a:off x="5724128" y="1939053"/>
            <a:ext cx="1512168" cy="461665"/>
          </a:xfrm>
          <a:prstGeom prst="rect">
            <a:avLst/>
          </a:prstGeom>
        </p:spPr>
        <p:txBody>
          <a:bodyPr wrap="square">
            <a:spAutoFit/>
          </a:bodyPr>
          <a:lstStyle/>
          <a:p>
            <a:pPr algn="ctr"/>
            <a:r>
              <a:rPr lang="en-GB" sz="2400" b="1" dirty="0" smtClean="0">
                <a:solidFill>
                  <a:srgbClr val="EC008C"/>
                </a:solidFill>
              </a:rPr>
              <a:t>Home</a:t>
            </a:r>
            <a:endParaRPr lang="en-GB" dirty="0"/>
          </a:p>
        </p:txBody>
      </p:sp>
      <p:sp>
        <p:nvSpPr>
          <p:cNvPr id="16" name="Rectangle 15"/>
          <p:cNvSpPr/>
          <p:nvPr/>
        </p:nvSpPr>
        <p:spPr>
          <a:xfrm>
            <a:off x="7258249" y="1933293"/>
            <a:ext cx="1490215" cy="461665"/>
          </a:xfrm>
          <a:prstGeom prst="rect">
            <a:avLst/>
          </a:prstGeom>
        </p:spPr>
        <p:txBody>
          <a:bodyPr wrap="square">
            <a:spAutoFit/>
          </a:bodyPr>
          <a:lstStyle/>
          <a:p>
            <a:pPr algn="ctr"/>
            <a:r>
              <a:rPr lang="en-GB" sz="2400" b="1" dirty="0" smtClean="0">
                <a:solidFill>
                  <a:srgbClr val="F47C32"/>
                </a:solidFill>
              </a:rPr>
              <a:t>Hobbies</a:t>
            </a:r>
            <a:endParaRPr lang="en-GB" sz="1400" dirty="0">
              <a:solidFill>
                <a:srgbClr val="F47C32"/>
              </a:solidFill>
            </a:endParaRPr>
          </a:p>
        </p:txBody>
      </p:sp>
      <p:sp>
        <p:nvSpPr>
          <p:cNvPr id="17" name="Rectangle 16"/>
          <p:cNvSpPr/>
          <p:nvPr/>
        </p:nvSpPr>
        <p:spPr>
          <a:xfrm>
            <a:off x="5746081" y="3361133"/>
            <a:ext cx="1512168" cy="461665"/>
          </a:xfrm>
          <a:prstGeom prst="rect">
            <a:avLst/>
          </a:prstGeom>
        </p:spPr>
        <p:txBody>
          <a:bodyPr wrap="square">
            <a:spAutoFit/>
          </a:bodyPr>
          <a:lstStyle/>
          <a:p>
            <a:pPr algn="ctr"/>
            <a:r>
              <a:rPr lang="en-GB" sz="2400" b="1" dirty="0" smtClean="0">
                <a:solidFill>
                  <a:srgbClr val="0072BC"/>
                </a:solidFill>
              </a:rPr>
              <a:t>Studies</a:t>
            </a:r>
            <a:endParaRPr lang="en-GB" sz="1400" dirty="0">
              <a:solidFill>
                <a:srgbClr val="0072BC"/>
              </a:solidFill>
            </a:endParaRPr>
          </a:p>
        </p:txBody>
      </p:sp>
      <p:pic>
        <p:nvPicPr>
          <p:cNvPr id="1039" name="Picture 15" descr="Clipart PNG file tag list, clip arts SVG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090" y="2373005"/>
            <a:ext cx="1053463" cy="82521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clker.com/cliparts/9/b/8/0/11949849681800604706pen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594" y="3857793"/>
            <a:ext cx="786959" cy="78958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clipartbest.com/cliparts/acq/odR/acqodRbM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0524" y="2266132"/>
            <a:ext cx="745663" cy="103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97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420888"/>
            <a:ext cx="8136386" cy="2888091"/>
          </a:xfrm>
          <a:prstGeom prst="rect">
            <a:avLst/>
          </a:prstGeom>
          <a:solidFill>
            <a:schemeClr val="bg1"/>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 name="Title 1"/>
          <p:cNvSpPr txBox="1">
            <a:spLocks/>
          </p:cNvSpPr>
          <p:nvPr/>
        </p:nvSpPr>
        <p:spPr>
          <a:xfrm>
            <a:off x="457200" y="629747"/>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0072BC"/>
                </a:solidFill>
                <a:latin typeface="Museo 700" panose="02000000000000000000" pitchFamily="2" charset="0"/>
              </a:rPr>
              <a:t>Stage Three: Being Effective In </a:t>
            </a:r>
          </a:p>
          <a:p>
            <a:pPr algn="l"/>
            <a:r>
              <a:rPr lang="en-GB" sz="2800" dirty="0" smtClean="0">
                <a:solidFill>
                  <a:srgbClr val="0072BC"/>
                </a:solidFill>
                <a:latin typeface="Museo 700" panose="02000000000000000000" pitchFamily="2" charset="0"/>
              </a:rPr>
              <a:t>		     Meetings</a:t>
            </a:r>
            <a:endParaRPr lang="en-GB" sz="2800" dirty="0">
              <a:solidFill>
                <a:srgbClr val="0072BC"/>
              </a:solidFill>
              <a:latin typeface="Museo 700" panose="02000000000000000000" pitchFamily="2" charset="0"/>
            </a:endParaRPr>
          </a:p>
        </p:txBody>
      </p:sp>
      <p:pic>
        <p:nvPicPr>
          <p:cNvPr id="7" name="Picture 17" descr="http://www.clker.com/cliparts/9/b/8/0/11949849681800604706pen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528621"/>
            <a:ext cx="2219091" cy="22264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5990" y="2710771"/>
            <a:ext cx="4710684" cy="2308324"/>
          </a:xfrm>
          <a:prstGeom prst="rect">
            <a:avLst/>
          </a:prstGeom>
        </p:spPr>
        <p:txBody>
          <a:bodyPr wrap="square">
            <a:spAutoFit/>
          </a:bodyPr>
          <a:lstStyle/>
          <a:p>
            <a:r>
              <a:rPr lang="en-GB" sz="2800" dirty="0" smtClean="0">
                <a:solidFill>
                  <a:srgbClr val="58595B"/>
                </a:solidFill>
              </a:rPr>
              <a:t>Meetings Do’s &amp; Don’ts</a:t>
            </a:r>
          </a:p>
          <a:p>
            <a:endParaRPr lang="en-GB" sz="2000" dirty="0">
              <a:solidFill>
                <a:srgbClr val="D80E86"/>
              </a:solidFill>
            </a:endParaRPr>
          </a:p>
          <a:p>
            <a:r>
              <a:rPr lang="en-GB" sz="2400" dirty="0" smtClean="0">
                <a:solidFill>
                  <a:srgbClr val="0072BC"/>
                </a:solidFill>
              </a:rPr>
              <a:t>In small groups, discuss then</a:t>
            </a:r>
          </a:p>
          <a:p>
            <a:r>
              <a:rPr lang="en-GB" sz="2400" dirty="0" smtClean="0">
                <a:solidFill>
                  <a:srgbClr val="0072BC"/>
                </a:solidFill>
              </a:rPr>
              <a:t>sort and divide the meeting statements contained in your envelopes into Do’s and Don'ts.</a:t>
            </a:r>
            <a:endParaRPr lang="en-GB" sz="2400" dirty="0">
              <a:solidFill>
                <a:srgbClr val="0072BC"/>
              </a:solidFill>
            </a:endParaRPr>
          </a:p>
        </p:txBody>
      </p:sp>
    </p:spTree>
    <p:extLst>
      <p:ext uri="{BB962C8B-B14F-4D97-AF65-F5344CB8AC3E}">
        <p14:creationId xmlns:p14="http://schemas.microsoft.com/office/powerpoint/2010/main" val="1014523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8680"/>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4000" dirty="0" smtClean="0">
                <a:solidFill>
                  <a:srgbClr val="58595B"/>
                </a:solidFill>
                <a:latin typeface="Museo 700" panose="02000000000000000000" pitchFamily="2" charset="0"/>
              </a:rPr>
              <a:t>Stage Four</a:t>
            </a:r>
            <a:endParaRPr lang="en-GB" sz="4000" dirty="0">
              <a:solidFill>
                <a:srgbClr val="58595B"/>
              </a:solidFill>
              <a:latin typeface="Museo 700" panose="02000000000000000000" pitchFamily="2" charset="0"/>
            </a:endParaRPr>
          </a:p>
        </p:txBody>
      </p:sp>
      <p:sp>
        <p:nvSpPr>
          <p:cNvPr id="2" name="Rounded Rectangle 1"/>
          <p:cNvSpPr/>
          <p:nvPr/>
        </p:nvSpPr>
        <p:spPr>
          <a:xfrm>
            <a:off x="1331640" y="2060848"/>
            <a:ext cx="6480720" cy="3384376"/>
          </a:xfrm>
          <a:prstGeom prst="roundRect">
            <a:avLst/>
          </a:prstGeom>
          <a:solidFill>
            <a:srgbClr val="58595B"/>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331640" y="2420888"/>
            <a:ext cx="6480720" cy="2369880"/>
          </a:xfrm>
          <a:prstGeom prst="rect">
            <a:avLst/>
          </a:prstGeom>
        </p:spPr>
        <p:txBody>
          <a:bodyPr wrap="square">
            <a:spAutoFit/>
          </a:bodyPr>
          <a:lstStyle/>
          <a:p>
            <a:pPr lvl="0" algn="ctr"/>
            <a:r>
              <a:rPr lang="en-GB" sz="4800" b="1" dirty="0">
                <a:solidFill>
                  <a:schemeClr val="bg1"/>
                </a:solidFill>
              </a:rPr>
              <a:t>Stage </a:t>
            </a:r>
            <a:r>
              <a:rPr lang="en-GB" sz="4800" b="1" dirty="0" smtClean="0">
                <a:solidFill>
                  <a:schemeClr val="bg1"/>
                </a:solidFill>
              </a:rPr>
              <a:t>Four</a:t>
            </a:r>
          </a:p>
          <a:p>
            <a:pPr lvl="0" algn="ctr"/>
            <a:endParaRPr lang="en-GB" sz="2000" b="1" dirty="0">
              <a:solidFill>
                <a:schemeClr val="bg1"/>
              </a:solidFill>
            </a:endParaRPr>
          </a:p>
          <a:p>
            <a:pPr lvl="0" algn="ctr"/>
            <a:r>
              <a:rPr lang="en-GB" sz="4000" dirty="0" smtClean="0">
                <a:solidFill>
                  <a:schemeClr val="bg1"/>
                </a:solidFill>
              </a:rPr>
              <a:t>Feedback outcome(s) </a:t>
            </a:r>
          </a:p>
          <a:p>
            <a:pPr lvl="0" algn="ctr"/>
            <a:r>
              <a:rPr lang="en-GB" sz="4000" dirty="0" smtClean="0">
                <a:solidFill>
                  <a:schemeClr val="bg1"/>
                </a:solidFill>
              </a:rPr>
              <a:t>back to students</a:t>
            </a:r>
            <a:endParaRPr lang="en-GB" sz="4000" dirty="0">
              <a:solidFill>
                <a:schemeClr val="bg1"/>
              </a:solidFill>
            </a:endParaRPr>
          </a:p>
        </p:txBody>
      </p:sp>
    </p:spTree>
    <p:extLst>
      <p:ext uri="{BB962C8B-B14F-4D97-AF65-F5344CB8AC3E}">
        <p14:creationId xmlns:p14="http://schemas.microsoft.com/office/powerpoint/2010/main" val="661442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2638" y="592393"/>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Communications Cycle:</a:t>
            </a:r>
          </a:p>
          <a:p>
            <a:pPr algn="l"/>
            <a:r>
              <a:rPr lang="en-GB" sz="2800" dirty="0" smtClean="0">
                <a:solidFill>
                  <a:srgbClr val="58595B"/>
                </a:solidFill>
                <a:latin typeface="Museo 700" panose="02000000000000000000" pitchFamily="2" charset="0"/>
              </a:rPr>
              <a:t>Stage Four: Closing The Loop</a:t>
            </a:r>
            <a:endParaRPr lang="en-GB" sz="2800" dirty="0">
              <a:solidFill>
                <a:srgbClr val="58595B"/>
              </a:solidFill>
              <a:latin typeface="Museo 700" panose="02000000000000000000" pitchFamily="2" charset="0"/>
            </a:endParaRPr>
          </a:p>
        </p:txBody>
      </p:sp>
      <p:sp>
        <p:nvSpPr>
          <p:cNvPr id="11" name="Rectangle 10"/>
          <p:cNvSpPr/>
          <p:nvPr/>
        </p:nvSpPr>
        <p:spPr>
          <a:xfrm>
            <a:off x="539552" y="1772816"/>
            <a:ext cx="5472608" cy="1815882"/>
          </a:xfrm>
          <a:prstGeom prst="rect">
            <a:avLst/>
          </a:prstGeom>
        </p:spPr>
        <p:txBody>
          <a:bodyPr wrap="square">
            <a:spAutoFit/>
          </a:bodyPr>
          <a:lstStyle/>
          <a:p>
            <a:r>
              <a:rPr lang="en-GB" sz="2800" dirty="0" smtClean="0">
                <a:solidFill>
                  <a:srgbClr val="58595B"/>
                </a:solidFill>
              </a:rPr>
              <a:t>As a Class Rep you need to make sure you keep the students you represent in the loop with what you have been doing!</a:t>
            </a:r>
          </a:p>
        </p:txBody>
      </p:sp>
      <p:sp>
        <p:nvSpPr>
          <p:cNvPr id="20" name="Right Arrow 19"/>
          <p:cNvSpPr/>
          <p:nvPr/>
        </p:nvSpPr>
        <p:spPr>
          <a:xfrm>
            <a:off x="2267744" y="4651823"/>
            <a:ext cx="1302414" cy="40503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utoShape 24" descr="data:image/png;base64,iVBORw0KGgoAAAANSUhEUgAAANsAAADmCAMAAABruQABAAAAflBMVEX///8AAADz8/P6+vrd3d329vbp6enW1tbg4ODu7u6FhYXDw8PR0dHMzMx8fHyWlpZwcHCMjIxBQUG1tbWsrKy9vb2lpaVfX19oaGienp5aWlpTU1ORkZFJSUlkZGQwMDAjIyNEREQoKCgbGxt2dnY6OjocHBwtLS0QEBAUFBRJ3YilAAAR8ElEQVR4nO1d53bcvA5ceRPHJbaT2IlLitdO3N7/Ba9VKAKYAUWqOLnfEX7tWUksIMoAbJvNSiuttNJKK6200korrbTSSiuttNJKK630n6Lz479U8btvC1ew/VVVC1fh0VP1/f2S5Z9Ur/RpyRpcOqurXlBmjqqGTparwaWDtuo/CxW/91B1tFAFKQp17/aXKP2k6mkp7vl0HSv/On/pZ5Wgj/OXn6R9WfnnuUv/VSmau/gB+qIq/z5r2e8fdNeq01mLH6Jvpvbd4Xxl71dAbymVh1j9u7nK/oBlVy9zFZ5BP0n9M/mhY1J0VR3NU3gGXdD6ZzGXX2nRVfVhjsIzaM+p/2J60edO0dXj9LKz6LvXgMnY2e3aouBO0Du/ARM75wlkVf2ezVQN0P6T24ZJYnniFvuWwcCp24oJBoUZ/5bO52t5BnFLXdNoV0BcdkuPi4DxBB26cjlSM9575c2L5/Lol9eYcfDr1int7by2pDOnNaNckcepGXzmKPJM9ggp8vj0t9Jcm83HueTIs/5v5dUYHThtKvQEHog7WKbVmUSCnYbKzLaNRUcVMj8dvtBm7UrKOPo3u/bql3jnCpJTjrL9/a65Ypmtctt/t2tu5/YyP+eezbeQ7+ZHlx/9fAxHgplejjtJH5WejQU+CXpOZCE5gs+CFFwi3U/36tzhzxHNT1Fty25dHeDMz5HKT+xD1/efFHAtm7pY2zUQFDPdDJdLkY0rzX0tubqcRbshjl6xRg6jwd/kKxdrR6szZ9zzY7hUGqMMlXvNPnIkfyvRy3y2UsLGe0ceqCcYmAShONJptgFAs0mlHhOHrzTNkPbAzJA4aR/rZzJ0OYusoXDgOYOFl6lyWRThKBu+Oo+txHykAxqYyqVmYFgOlxeN6OB2nvhn/wuUzAtm+OTBL5fZ/x/0TdTL+bIoP6Bsrkd2Vq4m3w8gy6on+uL2Ob/QckIWczuV3dwND224RNrQdebVA3tWl3b0NSaVHpYhfOBzvzZQmBtObjY3pgbuxFF6vYFj2kZftFZ6ibkBOwfA1RlUw1MOYiSp17aiu8y8vh0TKmzEg39h7xHfRk2qNZGzL/foyKI/qtJkKpzN5/7Je21z9zZdg87dsnfIgBBwQmY2qAKbGpdcaGLEkqociXYwCUACAIYHDKOWnWI0BoWJEQkIUJIw8UeRp/Y88xt/TdoVUGRLVMm+Qvw2GzY9uruZu4KkWcl0mzhwa1Ixb8e0zUjA8hnLveEKMSwzLSeWhMULl+oND0Oels9Cv/ey3hpQMB0gplJbE1xXxHybrshB/vu76rmkWw1dVc9OiKRBEGMn+rhr9fwOnjNIoqTfQW5N8rDUMzT4woltFcr97X1cuU0jCuk1uyeubJ1PKlvstU0JglY5xgBElVIGMMxj9aj03hltSFBsxl+fwlc836H1hbyAqVjZuLtkzztSS7vuaTOirSmRyihUPJRRUkkGDv33feohsyQ7+QIVOuFIShJDQtZp57QlJC9gBBMVBhfbkSVuSmWvWBuip7kv83xx5wEXS4W9iJFLtf8SnpFJpzv5nCUwotiXpyoj5GWKrqaWiDbg1FN0hIlHPSnBYA2IkjUmNvicGpfBzQk4ONvuCSYTiEiesi8FRTcyLqKLSJWln2TlRB9QKIOTRxtK1EU+Zq2/TT0s6hzzHwqj41YxP10KoGWHhSvOEG3sZWp8sJoqQmkUkao724UQpUOnCetl/0lA2mvjlBmP3qAQByOnNkh2AUWvtXaobohIlQckVQeJnLb4PJRCpFKZMgQWOL/f9gGzCSjQEpQRkNxL7LSIrlebAakjeA/60M5jQFhKQIkUSVJxeDR1mqr3I2iIpcIToQRo0iIcyJSg91KhK/rta1WeotQcCBnkwGecPVLWBL9Ehav/RfuJKVwZ3RC/Hh6B/Ty8TUnp7jc87JmIAyf9M8oH5nv23X81SceN5YYgBJhda7g/3VePNmQfggigSkn+/oKnOEK1xGDshs2Q0R/2/MX57qPDi5YO+hYochuhWp9uYs8d2DWBQifD8h08DQN/bf5v7bI/n9qG6HbkghCgYsgwDnEZQMoamgEqQVggxQHbGlyuUZHD5KjFYq0cdKWhXZLmAouFubjbDfEM+J0EBchPp9MP/G1JzYjvnC6AOZaGAVN+CJdZ7IPZxTvxFGxhGFQDFs6GRq3/1jAlQCD4VjoiDOIQmRySFBcaC/EQU49dtG38aVPsMG5uJMkoT6ckKJRyUw74CDSUH4gLgM9k9xELdw+MJbmkzEUiqy8vvHbI7DgaE+jHMVloCV/J7oMPC+t4DvDfnH0SDd90JB2E0vV9NaEiq1RVTd8QKaOzlR4QIv7wUP9bszhvbu4IheG+LRHct8xGoW+3SxteXwHbiT5fmkmIbzpB0YF+o/Z5MUGjJ9pAdR4XxF/GOWgoYT7nFOfm8Cs57wpmshMFHRxcsKY5VLdJK2sw5/ZNadIRYMAgXWGEgxBcrgLy6tPKUctH7naEWpv1womgwuDhRDt2UA4o13cMfCx0UvMA4AKCnOjxrP8BM3dy9Yr5LjHogZcDv0D+7xNMxmm2W9xVhP5WPISYO9hQ9WftR+/sm0HXv9tOX8Kwd2/CyEt4CKwDg/9b8aIhsIRJMT9n41n/aSFYRLrW7dUIRqtrx28I8KXiQ94DHTVG3cAtiXXArncuQCtMnY0zw/9ZFGLgylf4q8P0YOelKQQrTPoGcQ+4TIlmIKfbabCeoqhtr9YrjVq1kfgI33+iPNDhGOS6SN/gH+ibhFwwbt14aKdYq5Y2BHreVot9bRa1rOf0DUAPpiLfqG/aQOvcLvbt1Kks2TcMBBbpW60vGiPqxMVQ3+Yat2F9k7YkT9/qNmh9S8nkR+DNldM3iaFy9G3YTko7AH3rBkQD7Br+aDuZsiXoMTpXONlOwikMSf8GHpliv3NkuvQBBrEiJ7p5AfBvEh8i7LEdecYF2JgSFw8h3AxSrv6sgZjNa8d1NzvzpEZ9Wju7FwGe3aX6Brhkh2EP4slHyQtDwdBoEan/MUh3GwDTg0EUW2BNUHAwFzL8hFYCnnzAhaMYB8ihBXZ1/2sLVBcKuLRVTVCimt86NxKsOcAq0Q7MV0AccIOp13TUByrcyZoe7bq9oJptyADg/gb40I0AyIg02BgdSo1u6AonQHCFh/wKFgn8oV+xXhzQAvZxhLoiIQEgt1hhCo3E3TAdgJNbUpLBivIguU5D2CRcK2rWfdbiaxBB53JB8aWTRKsAgehZaZ4LUuYhONWj1OSqjJ1rTSr7U/thXuJGJ80xqoeNshcEqoC5kJPdmBHtHhgTdIolnbC+1S0ygIBnzjY6fMMpb+jHMckrpz+Dh50xMrP4W2REK1JaqJvmmvxSF5niEpmkC8D1du9ofy1JUYaeBy0wRqLRQyXBrfQrk9hImQELQSRBs2XrMYlKN83BfwhMZHoMl1t1D2yI0ATPUlJbqyONQCN9Nk0RsqGgGtKUoJlk8zhoX9DBHSefBg9pU24NnBEj98327QfrQ0CvKJLSFSGHwb3VaQ7YTIzjLbMKOJET3I41oa0MxbRWCxwiLmmzIhYMBHiBM2Uya4U5axiiWo5w+Tx8p4pFUxPSgHbgOjMVOnemOdACGosZw7DhAiNlLLCJ0ItaQFAJsfVH5htNwUWCuB7Wlq0Psj/rl2pX/gz8DzX5qyFoTcRM1iYRJ05RmKXCkUU5IXbHhV5X1a7/3epl1KOj6saf6sNKZOIVPTduEmg8C0xckelO+RhlPdgostLrIva3BXwCJZLFUyHkwEdqXhSXJoEpqUSdgsh8p1zhQFaKhQgvuS60jZqT0zt9nIKPJO6FEIMsoGzBOxoTZIvyHlhyjzhTBxq0UTDd69pRD/TJHJA0ZziqqFjXusSesGj1Ldkm1UfviZM+WnlLTIL3lZD+q+wjrrvFRFDXSPifKJwUSrLcrtcGd9N/4Hxij1Uf35MZV4mTyWo5VLfOTEHKhNSv7BDZ0NILtn+4TmdN3ed9FosotDLxZJU9ZOvC0OPCV9J4+ZjN0vcMco1Fle5bb9KYRirwhI8xmAlAFhWOcE6NOhGaqJFe57rHZG+B6hpTWeUAiMbgWsLeJsAT4p+VVLDtOJFDfPdw6Dy/CCbqMzO1KmFFhAq3LvaPcDsqGRi1iI9toIzZiSd2hlzgPbOk4u4FtgRM8ZVwDtc7xdQU5kyIUCorTIdG5DOImwgNIGwTRVPvr4wdWQGNIhk5hJ5vR2pQ2XW6xlroJC6zDPqOK6FE6EtXtyk0z/wjnnIqBAe8ANvfoP0ja4TsHHQ+6CPok5A4vnBPZbAIZMFd0NLUYkDO9ls/DL0g3Am6icB9FNe+dg5HlYXekRfwqC4Zh5Hj1Iip1pEeh45f3c/DsBNp7sSGryTVHorpAjZe6TQKJbt4QMft3FEdPDtNCMiGoIqWtc6+aTX5yVbko9DpOAEtJcN9WrC9E9ouuf8LTWCj8/rMuwBN+yfWfzxgzVQBz+no60kf706JczqkwVBjTuKVfvplSWI8I0c4GTbh3Qps+I2zKLoAKJgZ2jePDBxkfh83QNsJIHJALGu5kd2SM2yDZy/Zs2mO52DiTO4qAUuMUksjZM2lRwf4MgqWumTT5u1wg9AK4pVL5PYgdgyJ8RapDIGhsDik4IghI25skTAZNiL0+BLdAmWkMv+c1xA50y39yS86ouaGHNBFDC6G5XxZrqkxeVanpBBWZ3PDRCc0LCTHHDHARE6D4rkNM0GZ27l+Dca4rnGoACtbnZM4yVmv1F5baJo5EMEu7PJet2vEKWohRoJH/eywV5qSsyDnIctahuHOO0zI6hHFmux4cge54YkLjsBZ1XzJ8XP92xnv7llZ446DnDvmnYbGBo7v8wUuZJxaVdA3ABJc7NmBmS5UIgPntARWuA0iqSg/gxIMWuQkdMnx5P4hduwAVcfVgoGCZf+GInwaOkAbOPzCi2anRyfOl2LHYju7zx9zX+woApq0chJB48xgEpmaJKLHmfPAagvTdulGR5lInzGd2zXy4sDWLQJOPBneWnSdviIwAr/0uWTWjjw6XWO2YQCGM27wY8asDxqAzVGEBqI+rUae72SHYg9ZKXp3pGfhFbQc2Mp3MlhaIJkg8RSI3jA5eLfkHfvK0ySRNR1yAjF+GNoYJ4yEt6mfXruXmPrriF7W5X7Wt3gQAUeBGDzkpIcb7l0S5ATvrPMFmTnxwf5+5+gGN5dGBRm+lrR978U1qPQqmKx4Hj1XlTryoeHycIInTmAOv9voph/D8mv3Bkutid8b5HP72DnXWVNUzYxk0KfU3Sb8qtzMc1j5DWm+CdjeZFz5EAvNEJ7tjQ/M+CVn2bekkWg2nzMOxXhk2nnTXKryT5h1Ljac1Lmo//nJIELO1ckFZ7BSrz/tyu6YR5xyBZLTNQ85UWJobdrIRZeUmwwi5HSt8Ohxfq/hhCtHog7vRpfh3XBakN2uybtLdPS1UzFIxpx2JnnXQRerinfFbdE0jCBRxMgSSMKuoREH1VHsVY0+YHJy38ilKg0V3P8ZybEn446YlKnEQvVoiV5nV42+wsC5nLbajbg6UkYlzuxvivbctpSX1RDezBSo3FzK2YbyQyo9Aznh1jnvbuIRB9ZKu1t8l7R33/aku5s9T1BVXwoZJmFgoc1+T+bYxpWkyQECNZV5OilVRUsAXK9WTUXvDuxuqMheyhYWaatnH6d3LdW5olhFBpRFI04v7pynawmxLCpFgooyIOFZ/zLJdohfvFzINhk1DSeDMqovNracDtldtYXRszTjRdFW2XWy5bQl+cBC4CRzMKXXTuKynqcR0MYlsFalyERO35aiW/Cyc10T25FB4Xgg4ADJdGlxMijnsrQppF1oMZSXy67K2a7m+ua/wX6zL/LNuef4RboTjSPb1wZI+CHvbqeJ1Ctd9jqnSHIz0PCEC1AfKM+sapECuBhhpaRU7UZU3bmhMtdYRPsZhyZzUto64vsG+u2WkcdAZyPFYmrf6kXHy13J2dHB05hQV6+8GpUweZgUrC1IM/TtnyWdnVj+nsa3JA2bljUJb006wv1XNWcc5WxT+n8ljUbnvID+75Oef18A7f5F0nMwU68I+rdITzIviApXWmmllVZaaaWVVlpppZX+q/Q/+layL6l1IL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 name="Picture 2" descr="http://images.clipartpanda.com/nothing-clipart-buncee_clipart_bubble_29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640062"/>
            <a:ext cx="2148432" cy="20813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cliparts.co/cliparts/yTk/KBe/yTkKBe6g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963599"/>
            <a:ext cx="2336101" cy="2093530"/>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683568" y="4100471"/>
            <a:ext cx="1368429" cy="140141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662772" y="4531178"/>
            <a:ext cx="1389225" cy="646331"/>
          </a:xfrm>
          <a:prstGeom prst="rect">
            <a:avLst/>
          </a:prstGeom>
          <a:noFill/>
        </p:spPr>
        <p:txBody>
          <a:bodyPr wrap="square" rtlCol="0">
            <a:spAutoFit/>
          </a:bodyPr>
          <a:lstStyle/>
          <a:p>
            <a:pPr algn="ctr"/>
            <a:r>
              <a:rPr lang="en-GB" b="1" dirty="0" smtClean="0">
                <a:solidFill>
                  <a:schemeClr val="bg1"/>
                </a:solidFill>
              </a:rPr>
              <a:t>You</a:t>
            </a:r>
          </a:p>
          <a:p>
            <a:pPr algn="ctr"/>
            <a:r>
              <a:rPr lang="en-GB" b="1" dirty="0" smtClean="0">
                <a:solidFill>
                  <a:schemeClr val="bg1"/>
                </a:solidFill>
              </a:rPr>
              <a:t>Said!</a:t>
            </a:r>
            <a:endParaRPr lang="en-GB" b="1" dirty="0">
              <a:solidFill>
                <a:schemeClr val="bg1"/>
              </a:solidFill>
            </a:endParaRPr>
          </a:p>
        </p:txBody>
      </p:sp>
      <p:sp>
        <p:nvSpPr>
          <p:cNvPr id="62" name="Oval 61"/>
          <p:cNvSpPr/>
          <p:nvPr/>
        </p:nvSpPr>
        <p:spPr>
          <a:xfrm>
            <a:off x="3779912" y="4100470"/>
            <a:ext cx="1368429" cy="140141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3779912" y="4493448"/>
            <a:ext cx="1368429" cy="584775"/>
          </a:xfrm>
          <a:prstGeom prst="rect">
            <a:avLst/>
          </a:prstGeom>
          <a:noFill/>
        </p:spPr>
        <p:txBody>
          <a:bodyPr wrap="square" rtlCol="0">
            <a:spAutoFit/>
          </a:bodyPr>
          <a:lstStyle/>
          <a:p>
            <a:pPr algn="ctr"/>
            <a:r>
              <a:rPr lang="en-GB" sz="1600" b="1" dirty="0" smtClean="0">
                <a:solidFill>
                  <a:schemeClr val="bg1"/>
                </a:solidFill>
              </a:rPr>
              <a:t>This</a:t>
            </a:r>
          </a:p>
          <a:p>
            <a:pPr algn="ctr"/>
            <a:r>
              <a:rPr lang="en-GB" sz="1600" b="1" dirty="0" smtClean="0">
                <a:solidFill>
                  <a:schemeClr val="bg1"/>
                </a:solidFill>
              </a:rPr>
              <a:t>Happened…</a:t>
            </a:r>
            <a:endParaRPr lang="en-GB" sz="1600" b="1" dirty="0">
              <a:solidFill>
                <a:schemeClr val="bg1"/>
              </a:solidFill>
            </a:endParaRPr>
          </a:p>
        </p:txBody>
      </p:sp>
    </p:spTree>
    <p:extLst>
      <p:ext uri="{BB962C8B-B14F-4D97-AF65-F5344CB8AC3E}">
        <p14:creationId xmlns:p14="http://schemas.microsoft.com/office/powerpoint/2010/main" val="1681363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lowchart: Delay 21"/>
          <p:cNvSpPr/>
          <p:nvPr/>
        </p:nvSpPr>
        <p:spPr>
          <a:xfrm rot="10800000">
            <a:off x="1023950" y="1832536"/>
            <a:ext cx="3620057" cy="3456384"/>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2BC"/>
              </a:solidFill>
            </a:endParaRPr>
          </a:p>
        </p:txBody>
      </p:sp>
      <p:sp>
        <p:nvSpPr>
          <p:cNvPr id="26" name="Flowchart: Delay 25"/>
          <p:cNvSpPr/>
          <p:nvPr/>
        </p:nvSpPr>
        <p:spPr>
          <a:xfrm>
            <a:off x="4499992" y="1832536"/>
            <a:ext cx="3580743" cy="3456384"/>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7" name="Oval 26"/>
          <p:cNvSpPr/>
          <p:nvPr/>
        </p:nvSpPr>
        <p:spPr>
          <a:xfrm>
            <a:off x="5097247" y="2289121"/>
            <a:ext cx="2736304" cy="259504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107297" y="2237289"/>
            <a:ext cx="2736304" cy="2646878"/>
          </a:xfrm>
          <a:prstGeom prst="rect">
            <a:avLst/>
          </a:prstGeom>
          <a:noFill/>
          <a:ln>
            <a:noFill/>
          </a:ln>
        </p:spPr>
        <p:txBody>
          <a:bodyPr wrap="square" rtlCol="0">
            <a:spAutoFit/>
          </a:bodyPr>
          <a:lstStyle/>
          <a:p>
            <a:pPr algn="ctr"/>
            <a:r>
              <a:rPr lang="en-GB" sz="16600" b="1" dirty="0" smtClean="0">
                <a:solidFill>
                  <a:srgbClr val="0072BC"/>
                </a:solidFill>
              </a:rPr>
              <a:t>3</a:t>
            </a:r>
            <a:endParaRPr lang="en-GB" sz="16600" b="1" dirty="0">
              <a:solidFill>
                <a:srgbClr val="0072BC"/>
              </a:solidFill>
            </a:endParaRPr>
          </a:p>
        </p:txBody>
      </p:sp>
      <p:sp>
        <p:nvSpPr>
          <p:cNvPr id="11" name="Rectangle 10"/>
          <p:cNvSpPr/>
          <p:nvPr/>
        </p:nvSpPr>
        <p:spPr>
          <a:xfrm>
            <a:off x="1285586" y="2155483"/>
            <a:ext cx="3821711" cy="2862322"/>
          </a:xfrm>
          <a:prstGeom prst="rect">
            <a:avLst/>
          </a:prstGeom>
        </p:spPr>
        <p:txBody>
          <a:bodyPr wrap="square">
            <a:spAutoFit/>
          </a:bodyPr>
          <a:lstStyle/>
          <a:p>
            <a:pPr algn="ctr"/>
            <a:r>
              <a:rPr lang="en-GB" sz="3600" b="1" dirty="0">
                <a:solidFill>
                  <a:schemeClr val="bg1"/>
                </a:solidFill>
              </a:rPr>
              <a:t>Things to remember &amp; how to get started as a Class Rep</a:t>
            </a:r>
          </a:p>
        </p:txBody>
      </p:sp>
    </p:spTree>
    <p:extLst>
      <p:ext uri="{BB962C8B-B14F-4D97-AF65-F5344CB8AC3E}">
        <p14:creationId xmlns:p14="http://schemas.microsoft.com/office/powerpoint/2010/main" val="2104835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1310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Being a Class Rep</a:t>
            </a:r>
            <a:endParaRPr lang="en-GB" dirty="0">
              <a:solidFill>
                <a:srgbClr val="58595B"/>
              </a:solidFill>
              <a:latin typeface="Museo 700" panose="02000000000000000000" pitchFamily="2" charset="0"/>
            </a:endParaRPr>
          </a:p>
        </p:txBody>
      </p:sp>
      <p:sp>
        <p:nvSpPr>
          <p:cNvPr id="6" name="Rectangle 5"/>
          <p:cNvSpPr/>
          <p:nvPr/>
        </p:nvSpPr>
        <p:spPr>
          <a:xfrm>
            <a:off x="2032950" y="2540419"/>
            <a:ext cx="6067441" cy="3385542"/>
          </a:xfrm>
          <a:prstGeom prst="rect">
            <a:avLst/>
          </a:prstGeom>
        </p:spPr>
        <p:txBody>
          <a:bodyPr wrap="square">
            <a:spAutoFit/>
          </a:bodyPr>
          <a:lstStyle/>
          <a:p>
            <a:endParaRPr lang="en-GB" sz="600" dirty="0">
              <a:solidFill>
                <a:srgbClr val="58595B"/>
              </a:solidFill>
            </a:endParaRPr>
          </a:p>
          <a:p>
            <a:pPr marL="457200" indent="-457200">
              <a:buFont typeface="Wingdings" panose="05000000000000000000" pitchFamily="2" charset="2"/>
              <a:buChar char="§"/>
            </a:pPr>
            <a:r>
              <a:rPr lang="en-GB" sz="2400" dirty="0" smtClean="0">
                <a:solidFill>
                  <a:srgbClr val="D80E86"/>
                </a:solidFill>
              </a:rPr>
              <a:t>Data Protection</a:t>
            </a:r>
          </a:p>
          <a:p>
            <a:endParaRPr lang="en-GB" sz="1000" dirty="0" smtClean="0">
              <a:solidFill>
                <a:srgbClr val="0072BC"/>
              </a:solidFill>
            </a:endParaRPr>
          </a:p>
          <a:p>
            <a:pPr marL="457200" indent="-457200">
              <a:buFont typeface="Wingdings" panose="05000000000000000000" pitchFamily="2" charset="2"/>
              <a:buChar char="§"/>
            </a:pPr>
            <a:r>
              <a:rPr lang="en-GB" sz="2400" dirty="0" smtClean="0">
                <a:solidFill>
                  <a:srgbClr val="F47C32"/>
                </a:solidFill>
              </a:rPr>
              <a:t>Health, Safety </a:t>
            </a:r>
          </a:p>
          <a:p>
            <a:r>
              <a:rPr lang="en-GB" sz="2400" dirty="0">
                <a:solidFill>
                  <a:srgbClr val="F47C32"/>
                </a:solidFill>
              </a:rPr>
              <a:t> </a:t>
            </a:r>
            <a:r>
              <a:rPr lang="en-GB" sz="2400" dirty="0" smtClean="0">
                <a:solidFill>
                  <a:srgbClr val="F47C32"/>
                </a:solidFill>
              </a:rPr>
              <a:t>     &amp; Wellbeing</a:t>
            </a:r>
            <a:endParaRPr lang="en-GB" sz="2400" dirty="0">
              <a:solidFill>
                <a:srgbClr val="F47C32"/>
              </a:solidFill>
            </a:endParaRP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400" dirty="0">
                <a:solidFill>
                  <a:srgbClr val="0072BC"/>
                </a:solidFill>
              </a:rPr>
              <a:t>Sustainability</a:t>
            </a: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400" dirty="0" smtClean="0">
                <a:solidFill>
                  <a:srgbClr val="D80E86"/>
                </a:solidFill>
              </a:rPr>
              <a:t>Equality</a:t>
            </a:r>
            <a:r>
              <a:rPr lang="en-GB" sz="2400" dirty="0">
                <a:solidFill>
                  <a:srgbClr val="D80E86"/>
                </a:solidFill>
              </a:rPr>
              <a:t>, </a:t>
            </a:r>
            <a:r>
              <a:rPr lang="en-GB" sz="2400" dirty="0" smtClean="0">
                <a:solidFill>
                  <a:srgbClr val="D80E86"/>
                </a:solidFill>
              </a:rPr>
              <a:t>Diversity</a:t>
            </a:r>
          </a:p>
          <a:p>
            <a:r>
              <a:rPr lang="en-GB" sz="2400" dirty="0">
                <a:solidFill>
                  <a:srgbClr val="D80E86"/>
                </a:solidFill>
              </a:rPr>
              <a:t> </a:t>
            </a:r>
            <a:r>
              <a:rPr lang="en-GB" sz="2400" dirty="0" smtClean="0">
                <a:solidFill>
                  <a:srgbClr val="D80E86"/>
                </a:solidFill>
              </a:rPr>
              <a:t>     &amp; Inclusivity</a:t>
            </a:r>
          </a:p>
          <a:p>
            <a:endParaRPr lang="en-GB" sz="1000" dirty="0">
              <a:solidFill>
                <a:srgbClr val="D80E86"/>
              </a:solidFill>
            </a:endParaRPr>
          </a:p>
          <a:p>
            <a:pPr marL="457200" indent="-457200">
              <a:buFont typeface="Wingdings" panose="05000000000000000000" pitchFamily="2" charset="2"/>
              <a:buChar char="§"/>
            </a:pPr>
            <a:r>
              <a:rPr lang="en-GB" sz="2400" dirty="0" smtClean="0">
                <a:solidFill>
                  <a:srgbClr val="F47C32"/>
                </a:solidFill>
              </a:rPr>
              <a:t>Student Support Services </a:t>
            </a:r>
          </a:p>
        </p:txBody>
      </p:sp>
      <p:sp>
        <p:nvSpPr>
          <p:cNvPr id="7" name="Oval 6"/>
          <p:cNvSpPr/>
          <p:nvPr/>
        </p:nvSpPr>
        <p:spPr>
          <a:xfrm>
            <a:off x="627561" y="1545186"/>
            <a:ext cx="1208294" cy="1231791"/>
          </a:xfrm>
          <a:prstGeom prst="ellipse">
            <a:avLst/>
          </a:prstGeom>
          <a:solidFill>
            <a:srgbClr val="58595B"/>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6747" y="1376251"/>
            <a:ext cx="1109922" cy="1569660"/>
          </a:xfrm>
          <a:prstGeom prst="rect">
            <a:avLst/>
          </a:prstGeom>
          <a:noFill/>
        </p:spPr>
        <p:txBody>
          <a:bodyPr wrap="square" rtlCol="0">
            <a:spAutoFit/>
          </a:bodyPr>
          <a:lstStyle/>
          <a:p>
            <a:pPr algn="ctr"/>
            <a:r>
              <a:rPr lang="en-GB" sz="9600" b="1" dirty="0" smtClean="0">
                <a:solidFill>
                  <a:schemeClr val="bg1"/>
                </a:solidFill>
              </a:rPr>
              <a:t>5</a:t>
            </a:r>
            <a:endParaRPr lang="en-GB" sz="6600" b="1" dirty="0">
              <a:solidFill>
                <a:schemeClr val="bg1"/>
              </a:solidFill>
            </a:endParaRPr>
          </a:p>
        </p:txBody>
      </p:sp>
      <p:sp>
        <p:nvSpPr>
          <p:cNvPr id="9" name="Rectangle 8"/>
          <p:cNvSpPr/>
          <p:nvPr/>
        </p:nvSpPr>
        <p:spPr>
          <a:xfrm>
            <a:off x="1972891" y="1586312"/>
            <a:ext cx="5335413" cy="954107"/>
          </a:xfrm>
          <a:prstGeom prst="rect">
            <a:avLst/>
          </a:prstGeom>
        </p:spPr>
        <p:txBody>
          <a:bodyPr wrap="square">
            <a:spAutoFit/>
          </a:bodyPr>
          <a:lstStyle/>
          <a:p>
            <a:r>
              <a:rPr lang="en-GB" sz="2800" dirty="0">
                <a:solidFill>
                  <a:srgbClr val="58595B"/>
                </a:solidFill>
              </a:rPr>
              <a:t>Things </a:t>
            </a:r>
            <a:r>
              <a:rPr lang="en-GB" sz="2800" dirty="0" smtClean="0">
                <a:solidFill>
                  <a:srgbClr val="58595B"/>
                </a:solidFill>
              </a:rPr>
              <a:t>you need to remember as a Class Rep….</a:t>
            </a:r>
            <a:endParaRPr lang="en-GB" sz="2800" dirty="0">
              <a:solidFill>
                <a:srgbClr val="58595B"/>
              </a:solidFill>
            </a:endParaRPr>
          </a:p>
        </p:txBody>
      </p:sp>
      <p:pic>
        <p:nvPicPr>
          <p:cNvPr id="10242" name="Picture 2" descr="http://www.vapartners.ca/wp-content/uploads/2015/01/Communications-Pl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140" y="2348880"/>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54596" y="5850283"/>
            <a:ext cx="5313747" cy="338554"/>
          </a:xfrm>
          <a:prstGeom prst="rect">
            <a:avLst/>
          </a:prstGeom>
        </p:spPr>
        <p:txBody>
          <a:bodyPr wrap="square">
            <a:spAutoFit/>
          </a:bodyPr>
          <a:lstStyle/>
          <a:p>
            <a:r>
              <a:rPr lang="en-GB" sz="1600" dirty="0" smtClean="0">
                <a:solidFill>
                  <a:srgbClr val="F47C32"/>
                </a:solidFill>
              </a:rPr>
              <a:t>   (The Advice </a:t>
            </a:r>
            <a:r>
              <a:rPr lang="en-GB" sz="1600" dirty="0">
                <a:solidFill>
                  <a:srgbClr val="F47C32"/>
                </a:solidFill>
              </a:rPr>
              <a:t>Centre &amp; The Positive Living Team)</a:t>
            </a:r>
          </a:p>
        </p:txBody>
      </p:sp>
    </p:spTree>
    <p:extLst>
      <p:ext uri="{BB962C8B-B14F-4D97-AF65-F5344CB8AC3E}">
        <p14:creationId xmlns:p14="http://schemas.microsoft.com/office/powerpoint/2010/main" val="2559356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1310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Being a Class Rep</a:t>
            </a:r>
            <a:endParaRPr lang="en-GB" dirty="0">
              <a:solidFill>
                <a:srgbClr val="58595B"/>
              </a:solidFill>
              <a:latin typeface="Museo 700" panose="02000000000000000000" pitchFamily="2" charset="0"/>
            </a:endParaRPr>
          </a:p>
        </p:txBody>
      </p:sp>
      <p:sp>
        <p:nvSpPr>
          <p:cNvPr id="4" name="Rectangle 3"/>
          <p:cNvSpPr/>
          <p:nvPr/>
        </p:nvSpPr>
        <p:spPr>
          <a:xfrm>
            <a:off x="2032950" y="2540419"/>
            <a:ext cx="6067441" cy="3893374"/>
          </a:xfrm>
          <a:prstGeom prst="rect">
            <a:avLst/>
          </a:prstGeom>
        </p:spPr>
        <p:txBody>
          <a:bodyPr wrap="square">
            <a:spAutoFit/>
          </a:bodyPr>
          <a:lstStyle/>
          <a:p>
            <a:endParaRPr lang="en-GB" sz="600" dirty="0">
              <a:solidFill>
                <a:srgbClr val="58595B"/>
              </a:solidFill>
            </a:endParaRPr>
          </a:p>
          <a:p>
            <a:pPr marL="457200" indent="-457200">
              <a:buFont typeface="Wingdings" panose="05000000000000000000" pitchFamily="2" charset="2"/>
              <a:buChar char="§"/>
            </a:pPr>
            <a:r>
              <a:rPr lang="en-GB" dirty="0" smtClean="0">
                <a:solidFill>
                  <a:srgbClr val="D80E86"/>
                </a:solidFill>
              </a:rPr>
              <a:t>Get in touch to introduce yourself to the other        Class Reps &amp; the School Officer in your department.</a:t>
            </a:r>
          </a:p>
          <a:p>
            <a:endParaRPr lang="en-GB" sz="1050" dirty="0" smtClean="0">
              <a:solidFill>
                <a:srgbClr val="0072BC"/>
              </a:solidFill>
            </a:endParaRPr>
          </a:p>
          <a:p>
            <a:pPr marL="457200" indent="-457200">
              <a:buFont typeface="Wingdings" panose="05000000000000000000" pitchFamily="2" charset="2"/>
              <a:buChar char="§"/>
            </a:pPr>
            <a:r>
              <a:rPr lang="en-GB" dirty="0" smtClean="0">
                <a:solidFill>
                  <a:srgbClr val="F47C32"/>
                </a:solidFill>
              </a:rPr>
              <a:t>Set-up a Facebook group for students on your course. </a:t>
            </a:r>
            <a:endParaRPr lang="en-GB" dirty="0">
              <a:solidFill>
                <a:srgbClr val="F47C32"/>
              </a:solidFill>
            </a:endParaRPr>
          </a:p>
          <a:p>
            <a:pPr marL="457200" indent="-457200">
              <a:buFont typeface="Wingdings" panose="05000000000000000000" pitchFamily="2" charset="2"/>
              <a:buChar char="§"/>
            </a:pPr>
            <a:endParaRPr lang="en-GB" sz="1050" dirty="0" smtClean="0">
              <a:solidFill>
                <a:srgbClr val="0072BC"/>
              </a:solidFill>
            </a:endParaRPr>
          </a:p>
          <a:p>
            <a:pPr marL="457200" indent="-457200">
              <a:buFont typeface="Wingdings" panose="05000000000000000000" pitchFamily="2" charset="2"/>
              <a:buChar char="§"/>
            </a:pPr>
            <a:r>
              <a:rPr lang="en-GB" dirty="0" smtClean="0">
                <a:solidFill>
                  <a:srgbClr val="0072BC"/>
                </a:solidFill>
              </a:rPr>
              <a:t>Start promoting yourself &amp; your role to your fellow students</a:t>
            </a: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dirty="0" smtClean="0">
                <a:solidFill>
                  <a:srgbClr val="D80E86"/>
                </a:solidFill>
              </a:rPr>
              <a:t>Get in touch with &amp; introduce yourself to staff in your department, especially your programme administrator.</a:t>
            </a:r>
          </a:p>
          <a:p>
            <a:pPr marL="457200" indent="-457200">
              <a:buFont typeface="Wingdings" panose="05000000000000000000" pitchFamily="2" charset="2"/>
              <a:buChar char="§"/>
            </a:pPr>
            <a:endParaRPr lang="en-GB" sz="1000" dirty="0">
              <a:solidFill>
                <a:srgbClr val="0072BC"/>
              </a:solidFill>
            </a:endParaRPr>
          </a:p>
          <a:p>
            <a:pPr marL="457200" indent="-457200">
              <a:buFont typeface="Wingdings" panose="05000000000000000000" pitchFamily="2" charset="2"/>
              <a:buChar char="§"/>
            </a:pPr>
            <a:r>
              <a:rPr lang="en-GB" dirty="0" smtClean="0">
                <a:solidFill>
                  <a:srgbClr val="F47C32"/>
                </a:solidFill>
              </a:rPr>
              <a:t>Check out the minutes to last year’s SSCG meetings</a:t>
            </a:r>
          </a:p>
          <a:p>
            <a:endParaRPr lang="en-GB" sz="2000" dirty="0">
              <a:solidFill>
                <a:srgbClr val="F47C32"/>
              </a:solidFill>
            </a:endParaRPr>
          </a:p>
        </p:txBody>
      </p:sp>
      <p:sp>
        <p:nvSpPr>
          <p:cNvPr id="6" name="Oval 5"/>
          <p:cNvSpPr/>
          <p:nvPr/>
        </p:nvSpPr>
        <p:spPr>
          <a:xfrm>
            <a:off x="627561" y="1545186"/>
            <a:ext cx="1208294" cy="1231791"/>
          </a:xfrm>
          <a:prstGeom prst="ellipse">
            <a:avLst/>
          </a:prstGeom>
          <a:solidFill>
            <a:srgbClr val="58595B"/>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76747" y="1376251"/>
            <a:ext cx="1109922" cy="1569660"/>
          </a:xfrm>
          <a:prstGeom prst="rect">
            <a:avLst/>
          </a:prstGeom>
          <a:noFill/>
        </p:spPr>
        <p:txBody>
          <a:bodyPr wrap="square" rtlCol="0">
            <a:spAutoFit/>
          </a:bodyPr>
          <a:lstStyle/>
          <a:p>
            <a:pPr algn="ctr"/>
            <a:r>
              <a:rPr lang="en-GB" sz="9600" b="1" dirty="0" smtClean="0">
                <a:solidFill>
                  <a:schemeClr val="bg1"/>
                </a:solidFill>
              </a:rPr>
              <a:t>5</a:t>
            </a:r>
            <a:endParaRPr lang="en-GB" sz="6600" b="1" dirty="0">
              <a:solidFill>
                <a:schemeClr val="bg1"/>
              </a:solidFill>
            </a:endParaRPr>
          </a:p>
        </p:txBody>
      </p:sp>
      <p:sp>
        <p:nvSpPr>
          <p:cNvPr id="2" name="Rectangle 1"/>
          <p:cNvSpPr/>
          <p:nvPr/>
        </p:nvSpPr>
        <p:spPr>
          <a:xfrm>
            <a:off x="1972891" y="1586312"/>
            <a:ext cx="5763116" cy="954107"/>
          </a:xfrm>
          <a:prstGeom prst="rect">
            <a:avLst/>
          </a:prstGeom>
        </p:spPr>
        <p:txBody>
          <a:bodyPr wrap="none">
            <a:spAutoFit/>
          </a:bodyPr>
          <a:lstStyle/>
          <a:p>
            <a:r>
              <a:rPr lang="en-GB" sz="2800" dirty="0">
                <a:solidFill>
                  <a:srgbClr val="58595B"/>
                </a:solidFill>
              </a:rPr>
              <a:t>Things </a:t>
            </a:r>
            <a:r>
              <a:rPr lang="en-GB" sz="2800" dirty="0" smtClean="0">
                <a:solidFill>
                  <a:srgbClr val="58595B"/>
                </a:solidFill>
              </a:rPr>
              <a:t>you can do </a:t>
            </a:r>
            <a:r>
              <a:rPr lang="en-GB" sz="2800" dirty="0">
                <a:solidFill>
                  <a:srgbClr val="58595B"/>
                </a:solidFill>
              </a:rPr>
              <a:t>to help </a:t>
            </a:r>
            <a:r>
              <a:rPr lang="en-GB" sz="2800" dirty="0" smtClean="0">
                <a:solidFill>
                  <a:srgbClr val="58595B"/>
                </a:solidFill>
              </a:rPr>
              <a:t>yourself </a:t>
            </a:r>
          </a:p>
          <a:p>
            <a:r>
              <a:rPr lang="en-GB" sz="2800" dirty="0" smtClean="0">
                <a:solidFill>
                  <a:srgbClr val="58595B"/>
                </a:solidFill>
              </a:rPr>
              <a:t>get started in your new role….</a:t>
            </a:r>
            <a:endParaRPr lang="en-GB" sz="2800" dirty="0">
              <a:solidFill>
                <a:srgbClr val="58595B"/>
              </a:solidFill>
            </a:endParaRPr>
          </a:p>
        </p:txBody>
      </p:sp>
    </p:spTree>
    <p:extLst>
      <p:ext uri="{BB962C8B-B14F-4D97-AF65-F5344CB8AC3E}">
        <p14:creationId xmlns:p14="http://schemas.microsoft.com/office/powerpoint/2010/main" val="2147807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Summary</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lowchart: Delay 20"/>
          <p:cNvSpPr/>
          <p:nvPr/>
        </p:nvSpPr>
        <p:spPr>
          <a:xfrm rot="16200000">
            <a:off x="1036573" y="2409226"/>
            <a:ext cx="2029540" cy="1935329"/>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2" name="Flowchart: Delay 21"/>
          <p:cNvSpPr/>
          <p:nvPr/>
        </p:nvSpPr>
        <p:spPr>
          <a:xfrm rot="5400000">
            <a:off x="1036573" y="4138206"/>
            <a:ext cx="2029540" cy="1935329"/>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3" name="Oval 22"/>
          <p:cNvSpPr/>
          <p:nvPr/>
        </p:nvSpPr>
        <p:spPr>
          <a:xfrm>
            <a:off x="1151242" y="2462892"/>
            <a:ext cx="1800200" cy="1656184"/>
          </a:xfrm>
          <a:prstGeom prst="ellipse">
            <a:avLst/>
          </a:prstGeom>
          <a:solidFill>
            <a:schemeClr val="bg1"/>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121351" y="2567709"/>
            <a:ext cx="1897657" cy="1446550"/>
          </a:xfrm>
          <a:prstGeom prst="rect">
            <a:avLst/>
          </a:prstGeom>
          <a:noFill/>
        </p:spPr>
        <p:txBody>
          <a:bodyPr wrap="square" rtlCol="0">
            <a:spAutoFit/>
          </a:bodyPr>
          <a:lstStyle/>
          <a:p>
            <a:pPr algn="ctr"/>
            <a:r>
              <a:rPr lang="en-GB" sz="8800" b="1" dirty="0" smtClean="0">
                <a:solidFill>
                  <a:srgbClr val="EC008C"/>
                </a:solidFill>
              </a:rPr>
              <a:t>1</a:t>
            </a:r>
            <a:endParaRPr lang="en-GB" sz="8800" b="1" dirty="0">
              <a:solidFill>
                <a:srgbClr val="EC008C"/>
              </a:solidFill>
            </a:endParaRPr>
          </a:p>
        </p:txBody>
      </p:sp>
      <p:sp>
        <p:nvSpPr>
          <p:cNvPr id="25" name="Rectangle 24"/>
          <p:cNvSpPr/>
          <p:nvPr/>
        </p:nvSpPr>
        <p:spPr>
          <a:xfrm>
            <a:off x="917575" y="4226393"/>
            <a:ext cx="2214265" cy="1200329"/>
          </a:xfrm>
          <a:prstGeom prst="rect">
            <a:avLst/>
          </a:prstGeom>
        </p:spPr>
        <p:txBody>
          <a:bodyPr wrap="square">
            <a:spAutoFit/>
          </a:bodyPr>
          <a:lstStyle/>
          <a:p>
            <a:pPr algn="ctr"/>
            <a:r>
              <a:rPr lang="en-GB" b="1" dirty="0">
                <a:solidFill>
                  <a:schemeClr val="bg1"/>
                </a:solidFill>
              </a:rPr>
              <a:t>T</a:t>
            </a:r>
            <a:r>
              <a:rPr lang="en-GB" b="1" dirty="0" smtClean="0">
                <a:solidFill>
                  <a:schemeClr val="bg1"/>
                </a:solidFill>
              </a:rPr>
              <a:t>he role &amp; benefits of </a:t>
            </a:r>
          </a:p>
          <a:p>
            <a:pPr algn="ctr"/>
            <a:r>
              <a:rPr lang="en-GB" b="1" dirty="0" smtClean="0">
                <a:solidFill>
                  <a:schemeClr val="bg1"/>
                </a:solidFill>
              </a:rPr>
              <a:t>being a </a:t>
            </a:r>
          </a:p>
          <a:p>
            <a:pPr algn="ctr"/>
            <a:r>
              <a:rPr lang="en-GB" b="1" dirty="0" smtClean="0">
                <a:solidFill>
                  <a:schemeClr val="bg1"/>
                </a:solidFill>
              </a:rPr>
              <a:t>Class Rep </a:t>
            </a:r>
            <a:endParaRPr lang="en-GB" b="1" dirty="0">
              <a:solidFill>
                <a:schemeClr val="bg1"/>
              </a:solidFill>
            </a:endParaRPr>
          </a:p>
        </p:txBody>
      </p:sp>
      <p:sp>
        <p:nvSpPr>
          <p:cNvPr id="31" name="Flowchart: Delay 30"/>
          <p:cNvSpPr/>
          <p:nvPr/>
        </p:nvSpPr>
        <p:spPr>
          <a:xfrm rot="16200000">
            <a:off x="3649614" y="2409227"/>
            <a:ext cx="2029540" cy="1935329"/>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4" name="Flowchart: Delay 33"/>
          <p:cNvSpPr/>
          <p:nvPr/>
        </p:nvSpPr>
        <p:spPr>
          <a:xfrm rot="5400000">
            <a:off x="3799893" y="4288487"/>
            <a:ext cx="1728979" cy="1935329"/>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7" name="Oval 36"/>
          <p:cNvSpPr/>
          <p:nvPr/>
        </p:nvSpPr>
        <p:spPr>
          <a:xfrm>
            <a:off x="3764283" y="2462893"/>
            <a:ext cx="1800200" cy="1656184"/>
          </a:xfrm>
          <a:prstGeom prst="ellipse">
            <a:avLst/>
          </a:prstGeom>
          <a:solidFill>
            <a:schemeClr val="bg1"/>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38" name="TextBox 37"/>
          <p:cNvSpPr txBox="1"/>
          <p:nvPr/>
        </p:nvSpPr>
        <p:spPr>
          <a:xfrm>
            <a:off x="3734392" y="2567710"/>
            <a:ext cx="1897657" cy="1446550"/>
          </a:xfrm>
          <a:prstGeom prst="rect">
            <a:avLst/>
          </a:prstGeom>
          <a:noFill/>
        </p:spPr>
        <p:txBody>
          <a:bodyPr wrap="square" rtlCol="0">
            <a:spAutoFit/>
          </a:bodyPr>
          <a:lstStyle/>
          <a:p>
            <a:pPr algn="ctr"/>
            <a:r>
              <a:rPr lang="en-GB" sz="8800" b="1" dirty="0" smtClean="0">
                <a:solidFill>
                  <a:srgbClr val="F47C32"/>
                </a:solidFill>
              </a:rPr>
              <a:t>2</a:t>
            </a:r>
            <a:endParaRPr lang="en-GB" sz="8800" b="1" dirty="0">
              <a:solidFill>
                <a:srgbClr val="F47C32"/>
              </a:solidFill>
            </a:endParaRPr>
          </a:p>
        </p:txBody>
      </p:sp>
      <p:sp>
        <p:nvSpPr>
          <p:cNvPr id="40" name="Rectangle 39"/>
          <p:cNvSpPr/>
          <p:nvPr/>
        </p:nvSpPr>
        <p:spPr>
          <a:xfrm>
            <a:off x="3621376" y="4214213"/>
            <a:ext cx="2102751" cy="1200329"/>
          </a:xfrm>
          <a:prstGeom prst="rect">
            <a:avLst/>
          </a:prstGeom>
        </p:spPr>
        <p:txBody>
          <a:bodyPr wrap="square">
            <a:spAutoFit/>
          </a:bodyPr>
          <a:lstStyle/>
          <a:p>
            <a:pPr algn="ctr"/>
            <a:r>
              <a:rPr lang="en-GB" b="1" dirty="0" smtClean="0">
                <a:solidFill>
                  <a:schemeClr val="bg1"/>
                </a:solidFill>
              </a:rPr>
              <a:t>Using the communications cycle to be a great Class Rep</a:t>
            </a:r>
            <a:endParaRPr lang="en-GB" b="1" dirty="0">
              <a:solidFill>
                <a:schemeClr val="bg1"/>
              </a:solidFill>
            </a:endParaRPr>
          </a:p>
        </p:txBody>
      </p:sp>
      <p:sp>
        <p:nvSpPr>
          <p:cNvPr id="41" name="Flowchart: Delay 40"/>
          <p:cNvSpPr/>
          <p:nvPr/>
        </p:nvSpPr>
        <p:spPr>
          <a:xfrm rot="16200000">
            <a:off x="6295200" y="2409227"/>
            <a:ext cx="2029540" cy="1935329"/>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2" name="Flowchart: Delay 41"/>
          <p:cNvSpPr/>
          <p:nvPr/>
        </p:nvSpPr>
        <p:spPr>
          <a:xfrm rot="5400000">
            <a:off x="6445480" y="4288487"/>
            <a:ext cx="1728978" cy="1935329"/>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3" name="Oval 42"/>
          <p:cNvSpPr/>
          <p:nvPr/>
        </p:nvSpPr>
        <p:spPr>
          <a:xfrm>
            <a:off x="6409869" y="2462893"/>
            <a:ext cx="1800200" cy="1656184"/>
          </a:xfrm>
          <a:prstGeom prst="ellipse">
            <a:avLst/>
          </a:prstGeom>
          <a:solidFill>
            <a:schemeClr val="bg1"/>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44" name="TextBox 43"/>
          <p:cNvSpPr txBox="1"/>
          <p:nvPr/>
        </p:nvSpPr>
        <p:spPr>
          <a:xfrm>
            <a:off x="6379978" y="2567710"/>
            <a:ext cx="1929364" cy="1446550"/>
          </a:xfrm>
          <a:prstGeom prst="rect">
            <a:avLst/>
          </a:prstGeom>
          <a:noFill/>
        </p:spPr>
        <p:txBody>
          <a:bodyPr wrap="square" rtlCol="0">
            <a:spAutoFit/>
          </a:bodyPr>
          <a:lstStyle/>
          <a:p>
            <a:pPr algn="ctr"/>
            <a:r>
              <a:rPr lang="en-GB" sz="8800" b="1" dirty="0" smtClean="0">
                <a:solidFill>
                  <a:srgbClr val="0072BC"/>
                </a:solidFill>
              </a:rPr>
              <a:t>3</a:t>
            </a:r>
            <a:endParaRPr lang="en-GB" sz="8800" b="1" dirty="0">
              <a:solidFill>
                <a:srgbClr val="0072BC"/>
              </a:solidFill>
            </a:endParaRPr>
          </a:p>
        </p:txBody>
      </p:sp>
      <p:sp>
        <p:nvSpPr>
          <p:cNvPr id="47" name="Rectangle 46"/>
          <p:cNvSpPr/>
          <p:nvPr/>
        </p:nvSpPr>
        <p:spPr>
          <a:xfrm>
            <a:off x="6278598" y="4214213"/>
            <a:ext cx="2030744" cy="1477328"/>
          </a:xfrm>
          <a:prstGeom prst="rect">
            <a:avLst/>
          </a:prstGeom>
        </p:spPr>
        <p:txBody>
          <a:bodyPr wrap="square">
            <a:spAutoFit/>
          </a:bodyPr>
          <a:lstStyle/>
          <a:p>
            <a:pPr algn="ctr"/>
            <a:r>
              <a:rPr lang="en-GB" b="1" dirty="0" smtClean="0">
                <a:solidFill>
                  <a:schemeClr val="bg1"/>
                </a:solidFill>
              </a:rPr>
              <a:t>Things to remember &amp; how to get started as a Class Rep</a:t>
            </a:r>
            <a:endParaRPr lang="en-GB" b="1" dirty="0">
              <a:solidFill>
                <a:schemeClr val="bg1"/>
              </a:solidFill>
            </a:endParaRPr>
          </a:p>
        </p:txBody>
      </p:sp>
      <p:sp>
        <p:nvSpPr>
          <p:cNvPr id="8" name="Rectangle 7"/>
          <p:cNvSpPr/>
          <p:nvPr/>
        </p:nvSpPr>
        <p:spPr>
          <a:xfrm>
            <a:off x="628638" y="1621008"/>
            <a:ext cx="4809330" cy="461665"/>
          </a:xfrm>
          <a:prstGeom prst="rect">
            <a:avLst/>
          </a:prstGeom>
        </p:spPr>
        <p:txBody>
          <a:bodyPr wrap="none">
            <a:spAutoFit/>
          </a:bodyPr>
          <a:lstStyle/>
          <a:p>
            <a:r>
              <a:rPr lang="en-GB" sz="2400" dirty="0" smtClean="0">
                <a:solidFill>
                  <a:srgbClr val="58595B"/>
                </a:solidFill>
              </a:rPr>
              <a:t>Hopefully you should now know…</a:t>
            </a:r>
            <a:endParaRPr lang="en-GB" sz="2400" dirty="0">
              <a:solidFill>
                <a:srgbClr val="58595B"/>
              </a:solidFill>
            </a:endParaRPr>
          </a:p>
        </p:txBody>
      </p:sp>
    </p:spTree>
    <p:extLst>
      <p:ext uri="{BB962C8B-B14F-4D97-AF65-F5344CB8AC3E}">
        <p14:creationId xmlns:p14="http://schemas.microsoft.com/office/powerpoint/2010/main" val="2398184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Your Personal Shield</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7" name="Picture 13" descr="Shield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3024336" cy="39263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3894" y="1865173"/>
            <a:ext cx="4812201" cy="3000821"/>
          </a:xfrm>
          <a:prstGeom prst="rect">
            <a:avLst/>
          </a:prstGeom>
        </p:spPr>
        <p:txBody>
          <a:bodyPr wrap="square">
            <a:spAutoFit/>
          </a:bodyPr>
          <a:lstStyle/>
          <a:p>
            <a:r>
              <a:rPr lang="en-GB" sz="2700" dirty="0" smtClean="0">
                <a:solidFill>
                  <a:srgbClr val="58595B"/>
                </a:solidFill>
              </a:rPr>
              <a:t>Thinking about everything we have covered today, describe in the empty bottom right section of your personal shield what kind of Class Rep you will/ want to be </a:t>
            </a:r>
            <a:r>
              <a:rPr lang="en-GB" sz="2700" dirty="0">
                <a:solidFill>
                  <a:srgbClr val="58595B"/>
                </a:solidFill>
              </a:rPr>
              <a:t>using pictures and images </a:t>
            </a:r>
            <a:r>
              <a:rPr lang="en-GB" sz="2700" dirty="0" smtClean="0">
                <a:solidFill>
                  <a:srgbClr val="58595B"/>
                </a:solidFill>
              </a:rPr>
              <a:t>only.</a:t>
            </a:r>
          </a:p>
        </p:txBody>
      </p:sp>
      <p:sp>
        <p:nvSpPr>
          <p:cNvPr id="10" name="Rectangle 9"/>
          <p:cNvSpPr/>
          <p:nvPr/>
        </p:nvSpPr>
        <p:spPr>
          <a:xfrm>
            <a:off x="5724128" y="1939053"/>
            <a:ext cx="1512168" cy="461665"/>
          </a:xfrm>
          <a:prstGeom prst="rect">
            <a:avLst/>
          </a:prstGeom>
        </p:spPr>
        <p:txBody>
          <a:bodyPr wrap="square">
            <a:spAutoFit/>
          </a:bodyPr>
          <a:lstStyle/>
          <a:p>
            <a:pPr algn="ctr"/>
            <a:r>
              <a:rPr lang="en-GB" sz="2400" b="1" dirty="0" smtClean="0">
                <a:solidFill>
                  <a:srgbClr val="EC008C"/>
                </a:solidFill>
              </a:rPr>
              <a:t>Home</a:t>
            </a:r>
            <a:endParaRPr lang="en-GB" dirty="0"/>
          </a:p>
        </p:txBody>
      </p:sp>
      <p:sp>
        <p:nvSpPr>
          <p:cNvPr id="16" name="Rectangle 15"/>
          <p:cNvSpPr/>
          <p:nvPr/>
        </p:nvSpPr>
        <p:spPr>
          <a:xfrm>
            <a:off x="7258249" y="1933293"/>
            <a:ext cx="1490215" cy="461665"/>
          </a:xfrm>
          <a:prstGeom prst="rect">
            <a:avLst/>
          </a:prstGeom>
        </p:spPr>
        <p:txBody>
          <a:bodyPr wrap="square">
            <a:spAutoFit/>
          </a:bodyPr>
          <a:lstStyle/>
          <a:p>
            <a:pPr algn="ctr"/>
            <a:r>
              <a:rPr lang="en-GB" sz="2400" b="1" dirty="0" smtClean="0">
                <a:solidFill>
                  <a:srgbClr val="F47C32"/>
                </a:solidFill>
              </a:rPr>
              <a:t>Hobbies</a:t>
            </a:r>
            <a:endParaRPr lang="en-GB" sz="1400" dirty="0">
              <a:solidFill>
                <a:srgbClr val="F47C32"/>
              </a:solidFill>
            </a:endParaRPr>
          </a:p>
        </p:txBody>
      </p:sp>
      <p:sp>
        <p:nvSpPr>
          <p:cNvPr id="17" name="Rectangle 16"/>
          <p:cNvSpPr/>
          <p:nvPr/>
        </p:nvSpPr>
        <p:spPr>
          <a:xfrm>
            <a:off x="5746081" y="3361133"/>
            <a:ext cx="1512168" cy="461665"/>
          </a:xfrm>
          <a:prstGeom prst="rect">
            <a:avLst/>
          </a:prstGeom>
        </p:spPr>
        <p:txBody>
          <a:bodyPr wrap="square">
            <a:spAutoFit/>
          </a:bodyPr>
          <a:lstStyle/>
          <a:p>
            <a:pPr algn="ctr"/>
            <a:r>
              <a:rPr lang="en-GB" sz="2400" b="1" dirty="0" smtClean="0">
                <a:solidFill>
                  <a:srgbClr val="0072BC"/>
                </a:solidFill>
              </a:rPr>
              <a:t>Studies</a:t>
            </a:r>
            <a:endParaRPr lang="en-GB" sz="1400" dirty="0">
              <a:solidFill>
                <a:srgbClr val="0072BC"/>
              </a:solidFill>
            </a:endParaRPr>
          </a:p>
        </p:txBody>
      </p:sp>
      <p:pic>
        <p:nvPicPr>
          <p:cNvPr id="1039" name="Picture 15" descr="Clipart PNG file tag list, clip arts SVG fi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090" y="2373005"/>
            <a:ext cx="1053463" cy="82521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clker.com/cliparts/9/b/8/0/11949849681800604706pen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594" y="3857793"/>
            <a:ext cx="786959" cy="78958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clipartbest.com/cliparts/acq/odR/acqodRbM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0524" y="2266132"/>
            <a:ext cx="745663" cy="103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71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Useful Information</a:t>
            </a:r>
          </a:p>
        </p:txBody>
      </p:sp>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p:cNvSpPr/>
          <p:nvPr/>
        </p:nvSpPr>
        <p:spPr>
          <a:xfrm>
            <a:off x="464939" y="1124744"/>
            <a:ext cx="8136434" cy="6001643"/>
          </a:xfrm>
          <a:prstGeom prst="rect">
            <a:avLst/>
          </a:prstGeom>
        </p:spPr>
        <p:txBody>
          <a:bodyPr wrap="square">
            <a:spAutoFit/>
          </a:bodyPr>
          <a:lstStyle/>
          <a:p>
            <a:r>
              <a:rPr lang="en-GB" sz="2000" b="1" dirty="0" smtClean="0">
                <a:solidFill>
                  <a:srgbClr val="58595B"/>
                </a:solidFill>
              </a:rPr>
              <a:t>GCU Student’s Association</a:t>
            </a:r>
          </a:p>
          <a:p>
            <a:endParaRPr lang="en-GB" sz="700" b="1" dirty="0" smtClean="0">
              <a:solidFill>
                <a:srgbClr val="58595B"/>
              </a:solidFill>
            </a:endParaRPr>
          </a:p>
          <a:p>
            <a:r>
              <a:rPr lang="en-GB" sz="2000" dirty="0" smtClean="0">
                <a:solidFill>
                  <a:srgbClr val="D80E86"/>
                </a:solidFill>
              </a:rPr>
              <a:t>www.gcustudents.co.uk/classreps</a:t>
            </a:r>
          </a:p>
          <a:p>
            <a:endParaRPr lang="en-GB" sz="700" dirty="0">
              <a:solidFill>
                <a:srgbClr val="D80E86"/>
              </a:solidFill>
            </a:endParaRPr>
          </a:p>
          <a:p>
            <a:r>
              <a:rPr lang="en-GB" sz="2000" dirty="0" smtClean="0">
                <a:solidFill>
                  <a:srgbClr val="D80E86"/>
                </a:solidFill>
              </a:rPr>
              <a:t>www.gcustudents.co.uk/volunteers</a:t>
            </a:r>
          </a:p>
          <a:p>
            <a:endParaRPr lang="en-GB" sz="900" dirty="0" smtClean="0">
              <a:solidFill>
                <a:srgbClr val="D80E86"/>
              </a:solidFill>
            </a:endParaRPr>
          </a:p>
          <a:p>
            <a:r>
              <a:rPr lang="en-GB" sz="2000" dirty="0" smtClean="0">
                <a:solidFill>
                  <a:srgbClr val="D80E86"/>
                </a:solidFill>
              </a:rPr>
              <a:t>www.gcustudents.co.uk/keyinformation </a:t>
            </a:r>
          </a:p>
          <a:p>
            <a:endParaRPr lang="en-GB" sz="700" dirty="0">
              <a:solidFill>
                <a:srgbClr val="D80E86"/>
              </a:solidFill>
            </a:endParaRPr>
          </a:p>
          <a:p>
            <a:r>
              <a:rPr lang="en-GB" sz="2000" dirty="0" smtClean="0">
                <a:solidFill>
                  <a:srgbClr val="D80E86"/>
                </a:solidFill>
              </a:rPr>
              <a:t>www.gcustudents.co.uk/advice</a:t>
            </a:r>
          </a:p>
          <a:p>
            <a:endParaRPr lang="en-GB" sz="2000" dirty="0" smtClean="0">
              <a:solidFill>
                <a:srgbClr val="58595B"/>
              </a:solidFill>
            </a:endParaRPr>
          </a:p>
          <a:p>
            <a:r>
              <a:rPr lang="en-GB" sz="2000" b="1" dirty="0">
                <a:solidFill>
                  <a:srgbClr val="58595B"/>
                </a:solidFill>
              </a:rPr>
              <a:t>Glasgow Caledonian University</a:t>
            </a:r>
          </a:p>
          <a:p>
            <a:endParaRPr lang="en-GB" sz="700" dirty="0">
              <a:solidFill>
                <a:srgbClr val="58595B"/>
              </a:solidFill>
            </a:endParaRPr>
          </a:p>
          <a:p>
            <a:r>
              <a:rPr lang="en-GB" sz="2000" dirty="0">
                <a:solidFill>
                  <a:srgbClr val="F47C32"/>
                </a:solidFill>
              </a:rPr>
              <a:t>www.gcu.ac.uk/positiveliving</a:t>
            </a:r>
          </a:p>
          <a:p>
            <a:endParaRPr lang="en-GB" sz="2000" dirty="0" smtClean="0">
              <a:solidFill>
                <a:srgbClr val="58595B"/>
              </a:solidFill>
            </a:endParaRPr>
          </a:p>
          <a:p>
            <a:r>
              <a:rPr lang="en-GB" sz="2000" b="1" dirty="0">
                <a:solidFill>
                  <a:srgbClr val="58595B"/>
                </a:solidFill>
              </a:rPr>
              <a:t>National Union of Students (NUS)</a:t>
            </a:r>
          </a:p>
          <a:p>
            <a:endParaRPr lang="en-GB" sz="700" b="1" dirty="0">
              <a:solidFill>
                <a:srgbClr val="58595B"/>
              </a:solidFill>
            </a:endParaRPr>
          </a:p>
          <a:p>
            <a:r>
              <a:rPr lang="en-GB" sz="2000" dirty="0">
                <a:solidFill>
                  <a:srgbClr val="0072BC"/>
                </a:solidFill>
              </a:rPr>
              <a:t>www.nus.org.uk/en/advice/course-reps/ </a:t>
            </a:r>
          </a:p>
          <a:p>
            <a:endParaRPr lang="en-GB" sz="2000" b="1" dirty="0" smtClean="0">
              <a:solidFill>
                <a:srgbClr val="58595B"/>
              </a:solidFill>
            </a:endParaRPr>
          </a:p>
          <a:p>
            <a:r>
              <a:rPr lang="en-GB" sz="2000" b="1" dirty="0" smtClean="0">
                <a:solidFill>
                  <a:srgbClr val="58595B"/>
                </a:solidFill>
              </a:rPr>
              <a:t>Student </a:t>
            </a:r>
            <a:r>
              <a:rPr lang="en-GB" sz="2000" b="1" dirty="0">
                <a:solidFill>
                  <a:srgbClr val="58595B"/>
                </a:solidFill>
              </a:rPr>
              <a:t>Partnerships In Quality Scotland (</a:t>
            </a:r>
            <a:r>
              <a:rPr lang="en-GB" sz="2000" b="1" dirty="0" err="1">
                <a:solidFill>
                  <a:srgbClr val="58595B"/>
                </a:solidFill>
              </a:rPr>
              <a:t>sparqs</a:t>
            </a:r>
            <a:r>
              <a:rPr lang="en-GB" sz="2000" b="1" dirty="0">
                <a:solidFill>
                  <a:srgbClr val="58595B"/>
                </a:solidFill>
              </a:rPr>
              <a:t>)</a:t>
            </a:r>
            <a:endParaRPr lang="en-GB" sz="2000" dirty="0">
              <a:solidFill>
                <a:srgbClr val="58595B"/>
              </a:solidFill>
            </a:endParaRPr>
          </a:p>
          <a:p>
            <a:endParaRPr lang="en-GB" sz="700" dirty="0">
              <a:solidFill>
                <a:srgbClr val="58595B"/>
              </a:solidFill>
            </a:endParaRPr>
          </a:p>
          <a:p>
            <a:r>
              <a:rPr lang="en-GB" sz="2000" dirty="0">
                <a:solidFill>
                  <a:srgbClr val="0072BC"/>
                </a:solidFill>
              </a:rPr>
              <a:t>www.sparqs.ac.uk/support-students.php</a:t>
            </a:r>
          </a:p>
          <a:p>
            <a:endParaRPr lang="en-GB" sz="2000" b="1" dirty="0" smtClean="0">
              <a:solidFill>
                <a:srgbClr val="58595B"/>
              </a:solidFill>
            </a:endParaRPr>
          </a:p>
          <a:p>
            <a:endParaRPr lang="en-GB" sz="2000" b="1" dirty="0" smtClean="0">
              <a:solidFill>
                <a:srgbClr val="58595B"/>
              </a:solidFill>
            </a:endParaRPr>
          </a:p>
        </p:txBody>
      </p:sp>
      <p:pic>
        <p:nvPicPr>
          <p:cNvPr id="1034" name="Picture 10" descr="http://www.polyvore.com/cgi/img-thing?.out=jpg&amp;size=l&amp;tid=58124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468" y="1724888"/>
            <a:ext cx="3145532" cy="314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5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lowchart: Delay 21"/>
          <p:cNvSpPr/>
          <p:nvPr/>
        </p:nvSpPr>
        <p:spPr>
          <a:xfrm rot="10800000">
            <a:off x="1023951" y="1832536"/>
            <a:ext cx="3528392" cy="3456384"/>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5" name="Rectangle 24"/>
          <p:cNvSpPr/>
          <p:nvPr/>
        </p:nvSpPr>
        <p:spPr>
          <a:xfrm>
            <a:off x="1744031" y="2406565"/>
            <a:ext cx="2988331" cy="2308324"/>
          </a:xfrm>
          <a:prstGeom prst="rect">
            <a:avLst/>
          </a:prstGeom>
        </p:spPr>
        <p:txBody>
          <a:bodyPr wrap="square">
            <a:spAutoFit/>
          </a:bodyPr>
          <a:lstStyle/>
          <a:p>
            <a:pPr algn="ctr"/>
            <a:r>
              <a:rPr lang="en-GB" sz="3600" b="1" dirty="0">
                <a:solidFill>
                  <a:schemeClr val="bg1"/>
                </a:solidFill>
              </a:rPr>
              <a:t>T</a:t>
            </a:r>
            <a:r>
              <a:rPr lang="en-GB" sz="3600" b="1" dirty="0" smtClean="0">
                <a:solidFill>
                  <a:schemeClr val="bg1"/>
                </a:solidFill>
              </a:rPr>
              <a:t>he role &amp; benefits of </a:t>
            </a:r>
          </a:p>
          <a:p>
            <a:pPr algn="ctr"/>
            <a:r>
              <a:rPr lang="en-GB" sz="3600" b="1" dirty="0" smtClean="0">
                <a:solidFill>
                  <a:schemeClr val="bg1"/>
                </a:solidFill>
              </a:rPr>
              <a:t>being a </a:t>
            </a:r>
          </a:p>
          <a:p>
            <a:pPr algn="ctr"/>
            <a:r>
              <a:rPr lang="en-GB" sz="3600" b="1" dirty="0" smtClean="0">
                <a:solidFill>
                  <a:schemeClr val="bg1"/>
                </a:solidFill>
              </a:rPr>
              <a:t>Class Rep </a:t>
            </a:r>
            <a:endParaRPr lang="en-GB" sz="3600" b="1" dirty="0">
              <a:solidFill>
                <a:schemeClr val="bg1"/>
              </a:solidFill>
            </a:endParaRPr>
          </a:p>
        </p:txBody>
      </p:sp>
      <p:sp>
        <p:nvSpPr>
          <p:cNvPr id="26" name="Flowchart: Delay 25"/>
          <p:cNvSpPr/>
          <p:nvPr/>
        </p:nvSpPr>
        <p:spPr>
          <a:xfrm>
            <a:off x="4552343" y="1832536"/>
            <a:ext cx="3528392" cy="3456384"/>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7" name="Oval 26"/>
          <p:cNvSpPr/>
          <p:nvPr/>
        </p:nvSpPr>
        <p:spPr>
          <a:xfrm>
            <a:off x="4948387" y="2263205"/>
            <a:ext cx="2736304" cy="2595045"/>
          </a:xfrm>
          <a:prstGeom prst="ellipse">
            <a:avLst/>
          </a:prstGeom>
          <a:solidFill>
            <a:schemeClr val="bg1"/>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948388" y="2293213"/>
            <a:ext cx="2736304" cy="2646878"/>
          </a:xfrm>
          <a:prstGeom prst="rect">
            <a:avLst/>
          </a:prstGeom>
          <a:noFill/>
        </p:spPr>
        <p:txBody>
          <a:bodyPr wrap="square" rtlCol="0">
            <a:spAutoFit/>
          </a:bodyPr>
          <a:lstStyle/>
          <a:p>
            <a:pPr algn="ctr"/>
            <a:r>
              <a:rPr lang="en-GB" sz="16600" b="1" dirty="0" smtClean="0">
                <a:solidFill>
                  <a:srgbClr val="EC008C"/>
                </a:solidFill>
              </a:rPr>
              <a:t>1</a:t>
            </a:r>
            <a:endParaRPr lang="en-GB" sz="16600" b="1" dirty="0">
              <a:solidFill>
                <a:srgbClr val="EC008C"/>
              </a:solidFill>
            </a:endParaRPr>
          </a:p>
        </p:txBody>
      </p:sp>
    </p:spTree>
    <p:extLst>
      <p:ext uri="{BB962C8B-B14F-4D97-AF65-F5344CB8AC3E}">
        <p14:creationId xmlns:p14="http://schemas.microsoft.com/office/powerpoint/2010/main" val="277819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Student Representation</a:t>
            </a:r>
          </a:p>
        </p:txBody>
      </p:sp>
      <p:sp>
        <p:nvSpPr>
          <p:cNvPr id="2" name="Rectangle 1"/>
          <p:cNvSpPr/>
          <p:nvPr/>
        </p:nvSpPr>
        <p:spPr>
          <a:xfrm>
            <a:off x="704899" y="1916832"/>
            <a:ext cx="7848873" cy="2308324"/>
          </a:xfrm>
          <a:prstGeom prst="rect">
            <a:avLst/>
          </a:prstGeom>
        </p:spPr>
        <p:txBody>
          <a:bodyPr wrap="square">
            <a:spAutoFit/>
          </a:bodyPr>
          <a:lstStyle/>
          <a:p>
            <a:pPr algn="ctr"/>
            <a:r>
              <a:rPr lang="en-GB" sz="3600" b="1" i="1" dirty="0" smtClean="0">
                <a:solidFill>
                  <a:srgbClr val="58595B"/>
                </a:solidFill>
              </a:rPr>
              <a:t>Representation is the process where one person or a group of people act, speak, or be present on behalf of another person or group.</a:t>
            </a:r>
            <a:endParaRPr lang="en-GB" sz="3600" b="1" i="1" dirty="0"/>
          </a:p>
        </p:txBody>
      </p:sp>
      <p:pic>
        <p:nvPicPr>
          <p:cNvPr id="6" name="Picture 4" descr="http://www.act2skill.nl/SiteAssets/Paginas/Act2Skill-Services/sales-Sta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440138"/>
            <a:ext cx="2896384" cy="180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3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Student Representation</a:t>
            </a:r>
          </a:p>
        </p:txBody>
      </p:sp>
      <p:sp>
        <p:nvSpPr>
          <p:cNvPr id="94" name="Rectangle 93"/>
          <p:cNvSpPr/>
          <p:nvPr/>
        </p:nvSpPr>
        <p:spPr>
          <a:xfrm>
            <a:off x="539553" y="1268760"/>
            <a:ext cx="8136904" cy="646331"/>
          </a:xfrm>
          <a:prstGeom prst="rect">
            <a:avLst/>
          </a:prstGeom>
        </p:spPr>
        <p:txBody>
          <a:bodyPr wrap="square">
            <a:spAutoFit/>
          </a:bodyPr>
          <a:lstStyle/>
          <a:p>
            <a:endParaRPr lang="en-GB" sz="1600" dirty="0">
              <a:solidFill>
                <a:srgbClr val="58595B"/>
              </a:solidFill>
            </a:endParaRPr>
          </a:p>
          <a:p>
            <a:pPr marL="457200" indent="-457200">
              <a:buFont typeface="Wingdings" panose="05000000000000000000" pitchFamily="2" charset="2"/>
              <a:buChar char="§"/>
            </a:pPr>
            <a:endParaRPr lang="en-GB" sz="2000" dirty="0">
              <a:solidFill>
                <a:srgbClr val="F47C32"/>
              </a:solidFill>
            </a:endParaRPr>
          </a:p>
        </p:txBody>
      </p:sp>
      <p:sp>
        <p:nvSpPr>
          <p:cNvPr id="95" name="Rectangle 94"/>
          <p:cNvSpPr/>
          <p:nvPr/>
        </p:nvSpPr>
        <p:spPr>
          <a:xfrm>
            <a:off x="552940" y="1591537"/>
            <a:ext cx="8048584" cy="4645387"/>
          </a:xfrm>
          <a:prstGeom prst="rect">
            <a:avLst/>
          </a:prstGeom>
          <a:solidFill>
            <a:schemeClr val="bg1"/>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6" name="Diagram 95"/>
          <p:cNvGraphicFramePr/>
          <p:nvPr>
            <p:extLst>
              <p:ext uri="{D42A27DB-BD31-4B8C-83A1-F6EECF244321}">
                <p14:modId xmlns:p14="http://schemas.microsoft.com/office/powerpoint/2010/main" val="2140645224"/>
              </p:ext>
            </p:extLst>
          </p:nvPr>
        </p:nvGraphicFramePr>
        <p:xfrm>
          <a:off x="1768920" y="1772816"/>
          <a:ext cx="5616624" cy="4031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TextBox 96"/>
          <p:cNvSpPr txBox="1"/>
          <p:nvPr/>
        </p:nvSpPr>
        <p:spPr>
          <a:xfrm>
            <a:off x="755576" y="5157192"/>
            <a:ext cx="2160240" cy="923330"/>
          </a:xfrm>
          <a:prstGeom prst="rect">
            <a:avLst/>
          </a:prstGeom>
          <a:noFill/>
        </p:spPr>
        <p:txBody>
          <a:bodyPr wrap="square" rtlCol="0">
            <a:spAutoFit/>
          </a:bodyPr>
          <a:lstStyle/>
          <a:p>
            <a:r>
              <a:rPr lang="en-GB" b="1" dirty="0" smtClean="0"/>
              <a:t>The Learning Experience Feedback Cycle</a:t>
            </a:r>
            <a:endParaRPr lang="en-GB" b="1" dirty="0"/>
          </a:p>
        </p:txBody>
      </p:sp>
    </p:spTree>
    <p:extLst>
      <p:ext uri="{BB962C8B-B14F-4D97-AF65-F5344CB8AC3E}">
        <p14:creationId xmlns:p14="http://schemas.microsoft.com/office/powerpoint/2010/main" val="4245880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5864" y="260648"/>
            <a:ext cx="613102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dirty="0" smtClean="0">
                <a:solidFill>
                  <a:srgbClr val="58595B"/>
                </a:solidFill>
                <a:latin typeface="Museo 700" panose="02000000000000000000" pitchFamily="2" charset="0"/>
              </a:rPr>
              <a:t>Student Representation</a:t>
            </a:r>
          </a:p>
        </p:txBody>
      </p:sp>
      <p:sp>
        <p:nvSpPr>
          <p:cNvPr id="4" name="Rectangle 3"/>
          <p:cNvSpPr/>
          <p:nvPr/>
        </p:nvSpPr>
        <p:spPr>
          <a:xfrm>
            <a:off x="539553" y="1268760"/>
            <a:ext cx="8136904" cy="646331"/>
          </a:xfrm>
          <a:prstGeom prst="rect">
            <a:avLst/>
          </a:prstGeom>
        </p:spPr>
        <p:txBody>
          <a:bodyPr wrap="square">
            <a:spAutoFit/>
          </a:bodyPr>
          <a:lstStyle/>
          <a:p>
            <a:endParaRPr lang="en-GB" sz="1600" dirty="0">
              <a:solidFill>
                <a:srgbClr val="58595B"/>
              </a:solidFill>
            </a:endParaRPr>
          </a:p>
          <a:p>
            <a:pPr marL="457200" indent="-457200">
              <a:buFont typeface="Wingdings" panose="05000000000000000000" pitchFamily="2" charset="2"/>
              <a:buChar char="§"/>
            </a:pPr>
            <a:endParaRPr lang="en-GB" sz="2000" dirty="0">
              <a:solidFill>
                <a:srgbClr val="F47C32"/>
              </a:solidFill>
            </a:endParaRPr>
          </a:p>
        </p:txBody>
      </p:sp>
      <p:sp>
        <p:nvSpPr>
          <p:cNvPr id="9" name="Rectangle 8"/>
          <p:cNvSpPr/>
          <p:nvPr/>
        </p:nvSpPr>
        <p:spPr>
          <a:xfrm>
            <a:off x="539553" y="1391871"/>
            <a:ext cx="8048584" cy="4845441"/>
          </a:xfrm>
          <a:prstGeom prst="rect">
            <a:avLst/>
          </a:prstGeom>
          <a:solidFill>
            <a:schemeClr val="bg1"/>
          </a:solidFill>
          <a:ln>
            <a:solidFill>
              <a:srgbClr val="585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56406" y="2141089"/>
            <a:ext cx="1512168" cy="707886"/>
          </a:xfrm>
          <a:prstGeom prst="rect">
            <a:avLst/>
          </a:prstGeom>
          <a:noFill/>
        </p:spPr>
        <p:txBody>
          <a:bodyPr wrap="square" rtlCol="0">
            <a:spAutoFit/>
          </a:bodyPr>
          <a:lstStyle/>
          <a:p>
            <a:r>
              <a:rPr lang="en-GB" sz="2000" b="1" dirty="0" smtClean="0">
                <a:solidFill>
                  <a:srgbClr val="D80E86"/>
                </a:solidFill>
              </a:rPr>
              <a:t>Full Time Officers</a:t>
            </a:r>
            <a:endParaRPr lang="en-GB" sz="2000" b="1" dirty="0">
              <a:solidFill>
                <a:srgbClr val="D80E86"/>
              </a:solidFill>
            </a:endParaRPr>
          </a:p>
        </p:txBody>
      </p:sp>
      <p:sp>
        <p:nvSpPr>
          <p:cNvPr id="11" name="TextBox 10"/>
          <p:cNvSpPr txBox="1"/>
          <p:nvPr/>
        </p:nvSpPr>
        <p:spPr>
          <a:xfrm>
            <a:off x="875634" y="3661571"/>
            <a:ext cx="1296144" cy="707886"/>
          </a:xfrm>
          <a:prstGeom prst="rect">
            <a:avLst/>
          </a:prstGeom>
          <a:noFill/>
        </p:spPr>
        <p:txBody>
          <a:bodyPr wrap="square" rtlCol="0">
            <a:spAutoFit/>
          </a:bodyPr>
          <a:lstStyle/>
          <a:p>
            <a:r>
              <a:rPr lang="en-GB" sz="2000" b="1" dirty="0" smtClean="0">
                <a:solidFill>
                  <a:srgbClr val="F47C32"/>
                </a:solidFill>
              </a:rPr>
              <a:t>School Officers</a:t>
            </a:r>
            <a:endParaRPr lang="en-GB" sz="2000" b="1" dirty="0">
              <a:solidFill>
                <a:srgbClr val="F47C32"/>
              </a:solidFill>
            </a:endParaRPr>
          </a:p>
        </p:txBody>
      </p:sp>
      <p:sp>
        <p:nvSpPr>
          <p:cNvPr id="12" name="TextBox 11"/>
          <p:cNvSpPr txBox="1"/>
          <p:nvPr/>
        </p:nvSpPr>
        <p:spPr>
          <a:xfrm>
            <a:off x="875634" y="5323119"/>
            <a:ext cx="1404156" cy="707886"/>
          </a:xfrm>
          <a:prstGeom prst="rect">
            <a:avLst/>
          </a:prstGeom>
          <a:noFill/>
        </p:spPr>
        <p:txBody>
          <a:bodyPr wrap="square" rtlCol="0">
            <a:spAutoFit/>
          </a:bodyPr>
          <a:lstStyle/>
          <a:p>
            <a:r>
              <a:rPr lang="en-GB" sz="2000" b="1" dirty="0" smtClean="0">
                <a:solidFill>
                  <a:srgbClr val="0072BC"/>
                </a:solidFill>
              </a:rPr>
              <a:t>Class </a:t>
            </a:r>
          </a:p>
          <a:p>
            <a:r>
              <a:rPr lang="en-GB" sz="2000" b="1" dirty="0" smtClean="0">
                <a:solidFill>
                  <a:srgbClr val="0072BC"/>
                </a:solidFill>
              </a:rPr>
              <a:t>Reps</a:t>
            </a:r>
            <a:endParaRPr lang="en-GB" sz="2000" b="1" dirty="0">
              <a:solidFill>
                <a:srgbClr val="0072BC"/>
              </a:solidFill>
            </a:endParaRPr>
          </a:p>
        </p:txBody>
      </p:sp>
      <p:sp>
        <p:nvSpPr>
          <p:cNvPr id="106" name="Flowchart: Delay 105"/>
          <p:cNvSpPr/>
          <p:nvPr/>
        </p:nvSpPr>
        <p:spPr>
          <a:xfrm rot="16200000">
            <a:off x="2943275" y="2394330"/>
            <a:ext cx="396046" cy="360040"/>
          </a:xfrm>
          <a:prstGeom prst="flowChartDelay">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022154" y="2124298"/>
            <a:ext cx="238288" cy="252028"/>
          </a:xfrm>
          <a:prstGeom prst="ellipse">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lowchart: Delay 107"/>
          <p:cNvSpPr/>
          <p:nvPr/>
        </p:nvSpPr>
        <p:spPr>
          <a:xfrm rot="16200000">
            <a:off x="3540823" y="2394329"/>
            <a:ext cx="396046" cy="360040"/>
          </a:xfrm>
          <a:prstGeom prst="flowChartDelay">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3619702" y="2124297"/>
            <a:ext cx="238288" cy="252028"/>
          </a:xfrm>
          <a:prstGeom prst="ellipse">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lowchart: Delay 109"/>
          <p:cNvSpPr/>
          <p:nvPr/>
        </p:nvSpPr>
        <p:spPr>
          <a:xfrm rot="16200000">
            <a:off x="4114853" y="2394328"/>
            <a:ext cx="396046" cy="360040"/>
          </a:xfrm>
          <a:prstGeom prst="flowChartDelay">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4193732" y="2124296"/>
            <a:ext cx="238288" cy="252028"/>
          </a:xfrm>
          <a:prstGeom prst="ellipse">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lowchart: Delay 111"/>
          <p:cNvSpPr/>
          <p:nvPr/>
        </p:nvSpPr>
        <p:spPr>
          <a:xfrm rot="16200000">
            <a:off x="4679623" y="2394330"/>
            <a:ext cx="396046" cy="360040"/>
          </a:xfrm>
          <a:prstGeom prst="flowChartDelay">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758502" y="2124298"/>
            <a:ext cx="238288" cy="252028"/>
          </a:xfrm>
          <a:prstGeom prst="ellipse">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lowchart: Delay 113"/>
          <p:cNvSpPr/>
          <p:nvPr/>
        </p:nvSpPr>
        <p:spPr>
          <a:xfrm rot="16200000">
            <a:off x="2687802" y="3206928"/>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5" name="Oval 114"/>
          <p:cNvSpPr/>
          <p:nvPr/>
        </p:nvSpPr>
        <p:spPr>
          <a:xfrm>
            <a:off x="2766681" y="2936896"/>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6" name="Flowchart: Delay 115"/>
          <p:cNvSpPr/>
          <p:nvPr/>
        </p:nvSpPr>
        <p:spPr>
          <a:xfrm rot="16200000">
            <a:off x="3285350" y="3206927"/>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7" name="Oval 116"/>
          <p:cNvSpPr/>
          <p:nvPr/>
        </p:nvSpPr>
        <p:spPr>
          <a:xfrm>
            <a:off x="3364229" y="2936895"/>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8" name="Flowchart: Delay 117"/>
          <p:cNvSpPr/>
          <p:nvPr/>
        </p:nvSpPr>
        <p:spPr>
          <a:xfrm rot="16200000">
            <a:off x="3859380" y="3206926"/>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19" name="Oval 118"/>
          <p:cNvSpPr/>
          <p:nvPr/>
        </p:nvSpPr>
        <p:spPr>
          <a:xfrm>
            <a:off x="3938259" y="2936894"/>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0" name="Flowchart: Delay 119"/>
          <p:cNvSpPr/>
          <p:nvPr/>
        </p:nvSpPr>
        <p:spPr>
          <a:xfrm rot="16200000">
            <a:off x="4424150" y="3206928"/>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1" name="Oval 120"/>
          <p:cNvSpPr/>
          <p:nvPr/>
        </p:nvSpPr>
        <p:spPr>
          <a:xfrm>
            <a:off x="4503029" y="2936896"/>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2" name="Flowchart: Delay 121"/>
          <p:cNvSpPr/>
          <p:nvPr/>
        </p:nvSpPr>
        <p:spPr>
          <a:xfrm rot="16200000">
            <a:off x="2687802" y="3999016"/>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3" name="Oval 122"/>
          <p:cNvSpPr/>
          <p:nvPr/>
        </p:nvSpPr>
        <p:spPr>
          <a:xfrm>
            <a:off x="2766681" y="3728984"/>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4" name="Flowchart: Delay 123"/>
          <p:cNvSpPr/>
          <p:nvPr/>
        </p:nvSpPr>
        <p:spPr>
          <a:xfrm rot="16200000">
            <a:off x="3285350" y="3999015"/>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5" name="Oval 124"/>
          <p:cNvSpPr/>
          <p:nvPr/>
        </p:nvSpPr>
        <p:spPr>
          <a:xfrm>
            <a:off x="3364229" y="3728983"/>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6" name="Flowchart: Delay 125"/>
          <p:cNvSpPr/>
          <p:nvPr/>
        </p:nvSpPr>
        <p:spPr>
          <a:xfrm rot="16200000">
            <a:off x="3859380" y="3999014"/>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7" name="Oval 126"/>
          <p:cNvSpPr/>
          <p:nvPr/>
        </p:nvSpPr>
        <p:spPr>
          <a:xfrm>
            <a:off x="3938259" y="3728982"/>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8" name="Flowchart: Delay 127"/>
          <p:cNvSpPr/>
          <p:nvPr/>
        </p:nvSpPr>
        <p:spPr>
          <a:xfrm rot="16200000">
            <a:off x="4424150" y="3999016"/>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29" name="Oval 128"/>
          <p:cNvSpPr/>
          <p:nvPr/>
        </p:nvSpPr>
        <p:spPr>
          <a:xfrm>
            <a:off x="4503029" y="3728984"/>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0" name="Flowchart: Delay 129"/>
          <p:cNvSpPr/>
          <p:nvPr/>
        </p:nvSpPr>
        <p:spPr>
          <a:xfrm rot="16200000">
            <a:off x="4665918" y="2394331"/>
            <a:ext cx="396046" cy="360040"/>
          </a:xfrm>
          <a:prstGeom prst="flowChartDelay">
            <a:avLst/>
          </a:prstGeom>
          <a:solidFill>
            <a:srgbClr val="D80E86"/>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lowchart: Delay 130"/>
          <p:cNvSpPr/>
          <p:nvPr/>
        </p:nvSpPr>
        <p:spPr>
          <a:xfrm rot="16200000">
            <a:off x="4410445" y="3206929"/>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2" name="Oval 131"/>
          <p:cNvSpPr/>
          <p:nvPr/>
        </p:nvSpPr>
        <p:spPr>
          <a:xfrm>
            <a:off x="4489324" y="2936897"/>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3" name="Flowchart: Delay 132"/>
          <p:cNvSpPr/>
          <p:nvPr/>
        </p:nvSpPr>
        <p:spPr>
          <a:xfrm rot="16200000">
            <a:off x="5007993" y="3206928"/>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4" name="Oval 133"/>
          <p:cNvSpPr/>
          <p:nvPr/>
        </p:nvSpPr>
        <p:spPr>
          <a:xfrm>
            <a:off x="5086872" y="2936896"/>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5" name="Flowchart: Delay 134"/>
          <p:cNvSpPr/>
          <p:nvPr/>
        </p:nvSpPr>
        <p:spPr>
          <a:xfrm rot="16200000">
            <a:off x="4410445" y="3999017"/>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6" name="Oval 135"/>
          <p:cNvSpPr/>
          <p:nvPr/>
        </p:nvSpPr>
        <p:spPr>
          <a:xfrm>
            <a:off x="4489324" y="3728985"/>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7" name="Flowchart: Delay 136"/>
          <p:cNvSpPr/>
          <p:nvPr/>
        </p:nvSpPr>
        <p:spPr>
          <a:xfrm rot="16200000">
            <a:off x="5007993" y="3999016"/>
            <a:ext cx="396046" cy="360040"/>
          </a:xfrm>
          <a:prstGeom prst="flowChartDelay">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8" name="Oval 137"/>
          <p:cNvSpPr/>
          <p:nvPr/>
        </p:nvSpPr>
        <p:spPr>
          <a:xfrm>
            <a:off x="5086872" y="3728984"/>
            <a:ext cx="238288" cy="252028"/>
          </a:xfrm>
          <a:prstGeom prst="ellipse">
            <a:avLst/>
          </a:prstGeom>
          <a:solidFill>
            <a:srgbClr val="F47C32"/>
          </a:solidFill>
          <a:ln>
            <a:solidFill>
              <a:srgbClr val="F47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139" name="Flowchart: Delay 138"/>
          <p:cNvSpPr/>
          <p:nvPr/>
        </p:nvSpPr>
        <p:spPr>
          <a:xfrm rot="16200000">
            <a:off x="2388638" y="4860877"/>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2467517" y="4590845"/>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lowchart: Delay 140"/>
          <p:cNvSpPr/>
          <p:nvPr/>
        </p:nvSpPr>
        <p:spPr>
          <a:xfrm rot="16200000">
            <a:off x="2986186" y="4860876"/>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065065" y="4590844"/>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lowchart: Delay 142"/>
          <p:cNvSpPr/>
          <p:nvPr/>
        </p:nvSpPr>
        <p:spPr>
          <a:xfrm rot="16200000">
            <a:off x="3572044" y="4860878"/>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3639095" y="459084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lowchart: Delay 144"/>
          <p:cNvSpPr/>
          <p:nvPr/>
        </p:nvSpPr>
        <p:spPr>
          <a:xfrm rot="16200000">
            <a:off x="4124986" y="4860877"/>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4203865" y="4590845"/>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lowchart: Delay 146"/>
          <p:cNvSpPr/>
          <p:nvPr/>
        </p:nvSpPr>
        <p:spPr>
          <a:xfrm rot="16200000">
            <a:off x="2388638" y="5652965"/>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2467517" y="538293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lowchart: Delay 148"/>
          <p:cNvSpPr/>
          <p:nvPr/>
        </p:nvSpPr>
        <p:spPr>
          <a:xfrm rot="16200000">
            <a:off x="2986186" y="5652964"/>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3065065" y="5382932"/>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lowchart: Delay 150"/>
          <p:cNvSpPr/>
          <p:nvPr/>
        </p:nvSpPr>
        <p:spPr>
          <a:xfrm rot="16200000">
            <a:off x="3577149" y="5652963"/>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3639095" y="5382931"/>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lowchart: Delay 152"/>
          <p:cNvSpPr/>
          <p:nvPr/>
        </p:nvSpPr>
        <p:spPr>
          <a:xfrm rot="16200000">
            <a:off x="4124986" y="5652965"/>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4203865" y="538293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lowchart: Delay 154"/>
          <p:cNvSpPr/>
          <p:nvPr/>
        </p:nvSpPr>
        <p:spPr>
          <a:xfrm rot="16200000">
            <a:off x="4111281" y="4860878"/>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4190160" y="4590846"/>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lowchart: Delay 156"/>
          <p:cNvSpPr/>
          <p:nvPr/>
        </p:nvSpPr>
        <p:spPr>
          <a:xfrm rot="16200000">
            <a:off x="4708829" y="4860877"/>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4787708" y="4590845"/>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lowchart: Delay 158"/>
          <p:cNvSpPr/>
          <p:nvPr/>
        </p:nvSpPr>
        <p:spPr>
          <a:xfrm rot="16200000">
            <a:off x="4111281" y="5652966"/>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4190160" y="5382934"/>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lowchart: Delay 160"/>
          <p:cNvSpPr/>
          <p:nvPr/>
        </p:nvSpPr>
        <p:spPr>
          <a:xfrm rot="16200000">
            <a:off x="4708829" y="5652965"/>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4787708" y="538293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lowchart: Delay 162"/>
          <p:cNvSpPr/>
          <p:nvPr/>
        </p:nvSpPr>
        <p:spPr>
          <a:xfrm rot="16200000">
            <a:off x="2997971" y="4860876"/>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3076850" y="4590844"/>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3674398" y="459084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lowchart: Delay 168"/>
          <p:cNvSpPr/>
          <p:nvPr/>
        </p:nvSpPr>
        <p:spPr>
          <a:xfrm rot="16200000">
            <a:off x="4734319" y="4860876"/>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4813198" y="4590844"/>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lowchart: Delay 170"/>
          <p:cNvSpPr/>
          <p:nvPr/>
        </p:nvSpPr>
        <p:spPr>
          <a:xfrm rot="16200000">
            <a:off x="2997971" y="5652964"/>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3076850" y="5382932"/>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3674398" y="5382931"/>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lowchart: Delay 176"/>
          <p:cNvSpPr/>
          <p:nvPr/>
        </p:nvSpPr>
        <p:spPr>
          <a:xfrm rot="16200000">
            <a:off x="4734319" y="5652964"/>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4813198" y="5382932"/>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4799493" y="4590845"/>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lowchart: Delay 180"/>
          <p:cNvSpPr/>
          <p:nvPr/>
        </p:nvSpPr>
        <p:spPr>
          <a:xfrm rot="16200000">
            <a:off x="5318162" y="4860876"/>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5397041" y="4590844"/>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4799493" y="5382933"/>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lowchart: Delay 184"/>
          <p:cNvSpPr/>
          <p:nvPr/>
        </p:nvSpPr>
        <p:spPr>
          <a:xfrm rot="16200000">
            <a:off x="5318162" y="5652964"/>
            <a:ext cx="396046" cy="360040"/>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5397041" y="5382932"/>
            <a:ext cx="238288" cy="252028"/>
          </a:xfrm>
          <a:prstGeom prst="ellipse">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5990363" y="4607633"/>
            <a:ext cx="2398061" cy="1477328"/>
          </a:xfrm>
          <a:prstGeom prst="rect">
            <a:avLst/>
          </a:prstGeom>
        </p:spPr>
        <p:txBody>
          <a:bodyPr wrap="square">
            <a:spAutoFit/>
          </a:bodyPr>
          <a:lstStyle/>
          <a:p>
            <a:r>
              <a:rPr lang="en-GB" sz="1600" i="1" dirty="0" smtClean="0">
                <a:solidFill>
                  <a:srgbClr val="0072BC"/>
                </a:solidFill>
              </a:rPr>
              <a:t>Student Staff Consultative Group (SSCG) Meetings</a:t>
            </a:r>
          </a:p>
          <a:p>
            <a:endParaRPr lang="en-GB" sz="1000" i="1" dirty="0">
              <a:solidFill>
                <a:srgbClr val="0072BC"/>
              </a:solidFill>
            </a:endParaRPr>
          </a:p>
          <a:p>
            <a:r>
              <a:rPr lang="en-GB" sz="1600" i="1" dirty="0" smtClean="0">
                <a:solidFill>
                  <a:srgbClr val="0072BC"/>
                </a:solidFill>
              </a:rPr>
              <a:t>Programme Board Meetings</a:t>
            </a:r>
            <a:endParaRPr lang="en-GB" sz="1600" i="1" dirty="0">
              <a:solidFill>
                <a:srgbClr val="0072BC"/>
              </a:solidFill>
            </a:endParaRPr>
          </a:p>
        </p:txBody>
      </p:sp>
      <p:sp>
        <p:nvSpPr>
          <p:cNvPr id="188" name="Rectangle 187"/>
          <p:cNvSpPr/>
          <p:nvPr/>
        </p:nvSpPr>
        <p:spPr>
          <a:xfrm>
            <a:off x="5990363" y="2097826"/>
            <a:ext cx="2326053" cy="338554"/>
          </a:xfrm>
          <a:prstGeom prst="rect">
            <a:avLst/>
          </a:prstGeom>
        </p:spPr>
        <p:txBody>
          <a:bodyPr wrap="square">
            <a:spAutoFit/>
          </a:bodyPr>
          <a:lstStyle/>
          <a:p>
            <a:r>
              <a:rPr lang="en-GB" sz="1600" i="1" dirty="0" smtClean="0">
                <a:solidFill>
                  <a:srgbClr val="EC008C"/>
                </a:solidFill>
              </a:rPr>
              <a:t>University Committees</a:t>
            </a:r>
            <a:endParaRPr lang="en-GB" sz="1600" i="1" dirty="0">
              <a:solidFill>
                <a:srgbClr val="EC008C"/>
              </a:solidFill>
            </a:endParaRPr>
          </a:p>
        </p:txBody>
      </p:sp>
      <p:sp>
        <p:nvSpPr>
          <p:cNvPr id="189" name="Rectangle 188"/>
          <p:cNvSpPr/>
          <p:nvPr/>
        </p:nvSpPr>
        <p:spPr>
          <a:xfrm>
            <a:off x="6012159" y="2953685"/>
            <a:ext cx="2304257" cy="1231106"/>
          </a:xfrm>
          <a:prstGeom prst="rect">
            <a:avLst/>
          </a:prstGeom>
        </p:spPr>
        <p:txBody>
          <a:bodyPr wrap="square">
            <a:spAutoFit/>
          </a:bodyPr>
          <a:lstStyle/>
          <a:p>
            <a:r>
              <a:rPr lang="en-GB" sz="1600" i="1" dirty="0" smtClean="0">
                <a:solidFill>
                  <a:srgbClr val="F47C32"/>
                </a:solidFill>
              </a:rPr>
              <a:t>School Board Meetings</a:t>
            </a:r>
          </a:p>
          <a:p>
            <a:endParaRPr lang="en-GB" sz="1000" i="1" dirty="0">
              <a:solidFill>
                <a:srgbClr val="F47C32"/>
              </a:solidFill>
            </a:endParaRPr>
          </a:p>
          <a:p>
            <a:r>
              <a:rPr lang="en-GB" sz="1600" i="1" dirty="0" smtClean="0">
                <a:solidFill>
                  <a:srgbClr val="F47C32"/>
                </a:solidFill>
              </a:rPr>
              <a:t>Student Action Group for Engagement (SAGE) Meetings</a:t>
            </a:r>
            <a:endParaRPr lang="en-GB" sz="1600" i="1" dirty="0">
              <a:solidFill>
                <a:srgbClr val="F47C32"/>
              </a:solidFill>
            </a:endParaRPr>
          </a:p>
        </p:txBody>
      </p:sp>
      <p:sp>
        <p:nvSpPr>
          <p:cNvPr id="191" name="Rectangle 190"/>
          <p:cNvSpPr/>
          <p:nvPr/>
        </p:nvSpPr>
        <p:spPr>
          <a:xfrm>
            <a:off x="683568" y="1391871"/>
            <a:ext cx="7920880" cy="523220"/>
          </a:xfrm>
          <a:prstGeom prst="rect">
            <a:avLst/>
          </a:prstGeom>
        </p:spPr>
        <p:txBody>
          <a:bodyPr wrap="square">
            <a:spAutoFit/>
          </a:bodyPr>
          <a:lstStyle/>
          <a:p>
            <a:r>
              <a:rPr lang="en-GB" sz="2800" dirty="0" smtClean="0">
                <a:solidFill>
                  <a:srgbClr val="58595B"/>
                </a:solidFill>
              </a:rPr>
              <a:t>Academic Representation @ GCU</a:t>
            </a:r>
            <a:endParaRPr lang="en-GB" sz="2800" dirty="0">
              <a:solidFill>
                <a:srgbClr val="58595B"/>
              </a:solidFill>
            </a:endParaRPr>
          </a:p>
        </p:txBody>
      </p:sp>
    </p:spTree>
    <p:extLst>
      <p:ext uri="{BB962C8B-B14F-4D97-AF65-F5344CB8AC3E}">
        <p14:creationId xmlns:p14="http://schemas.microsoft.com/office/powerpoint/2010/main" val="1733633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1310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Being a Class Rep</a:t>
            </a:r>
            <a:endParaRPr lang="en-GB" dirty="0">
              <a:solidFill>
                <a:srgbClr val="58595B"/>
              </a:solidFill>
              <a:latin typeface="Museo 700" panose="02000000000000000000" pitchFamily="2" charset="0"/>
            </a:endParaRPr>
          </a:p>
        </p:txBody>
      </p:sp>
      <p:sp>
        <p:nvSpPr>
          <p:cNvPr id="4" name="Rectangle 3"/>
          <p:cNvSpPr/>
          <p:nvPr/>
        </p:nvSpPr>
        <p:spPr>
          <a:xfrm>
            <a:off x="539553" y="1268760"/>
            <a:ext cx="8136904" cy="4932119"/>
          </a:xfrm>
          <a:prstGeom prst="rect">
            <a:avLst/>
          </a:prstGeom>
        </p:spPr>
        <p:txBody>
          <a:bodyPr wrap="square">
            <a:spAutoFit/>
          </a:bodyPr>
          <a:lstStyle/>
          <a:p>
            <a:r>
              <a:rPr lang="en-GB" sz="2800" dirty="0" smtClean="0">
                <a:solidFill>
                  <a:srgbClr val="58595B"/>
                </a:solidFill>
                <a:latin typeface="+mj-lt"/>
              </a:rPr>
              <a:t>Class Representative Role</a:t>
            </a:r>
          </a:p>
          <a:p>
            <a:endParaRPr lang="en-GB" sz="1600" dirty="0">
              <a:solidFill>
                <a:srgbClr val="58595B"/>
              </a:solidFill>
            </a:endParaRPr>
          </a:p>
          <a:p>
            <a:pPr marL="457200" indent="-457200">
              <a:buFont typeface="Wingdings" panose="05000000000000000000" pitchFamily="2" charset="2"/>
              <a:buChar char="§"/>
            </a:pPr>
            <a:r>
              <a:rPr lang="en-GB" sz="2000" dirty="0" smtClean="0">
                <a:solidFill>
                  <a:srgbClr val="D80E86"/>
                </a:solidFill>
              </a:rPr>
              <a:t>To </a:t>
            </a:r>
            <a:r>
              <a:rPr lang="en-GB" sz="2000" dirty="0">
                <a:solidFill>
                  <a:srgbClr val="D80E86"/>
                </a:solidFill>
              </a:rPr>
              <a:t>attend &amp; take an active part in Student Staff </a:t>
            </a:r>
            <a:r>
              <a:rPr lang="en-GB" sz="2000" dirty="0" smtClean="0">
                <a:solidFill>
                  <a:srgbClr val="D80E86"/>
                </a:solidFill>
              </a:rPr>
              <a:t>Consultative Group (SSCG) meetings.</a:t>
            </a:r>
          </a:p>
          <a:p>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F47C32"/>
                </a:solidFill>
              </a:rPr>
              <a:t>To </a:t>
            </a:r>
            <a:r>
              <a:rPr lang="en-GB" sz="2000" dirty="0">
                <a:solidFill>
                  <a:srgbClr val="F47C32"/>
                </a:solidFill>
              </a:rPr>
              <a:t>communicate &amp; feedback regularly with the students you </a:t>
            </a:r>
            <a:r>
              <a:rPr lang="en-GB" sz="2000" dirty="0" smtClean="0">
                <a:solidFill>
                  <a:srgbClr val="F47C32"/>
                </a:solidFill>
              </a:rPr>
              <a:t>represent.</a:t>
            </a:r>
            <a:endParaRPr lang="en-GB" sz="2000" dirty="0">
              <a:solidFill>
                <a:srgbClr val="F47C32"/>
              </a:solidFill>
            </a:endParaRP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0072BC"/>
                </a:solidFill>
              </a:rPr>
              <a:t>To communicate regularly with other Class Reps in your department, as well as with your School Officer</a:t>
            </a:r>
          </a:p>
          <a:p>
            <a:pPr marL="457200" indent="-457200">
              <a:buFont typeface="Wingdings" panose="05000000000000000000" pitchFamily="2" charset="2"/>
              <a:buChar char="§"/>
            </a:pPr>
            <a:endParaRPr lang="en-GB" sz="1000" dirty="0">
              <a:solidFill>
                <a:srgbClr val="0072BC"/>
              </a:solidFill>
            </a:endParaRPr>
          </a:p>
          <a:p>
            <a:pPr marL="457200" indent="-457200">
              <a:buFont typeface="Wingdings" panose="05000000000000000000" pitchFamily="2" charset="2"/>
              <a:buChar char="§"/>
            </a:pPr>
            <a:r>
              <a:rPr lang="en-GB" sz="2000" dirty="0" smtClean="0">
                <a:solidFill>
                  <a:srgbClr val="D80E86"/>
                </a:solidFill>
              </a:rPr>
              <a:t>To attend Class Rep Training</a:t>
            </a: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F47C32"/>
                </a:solidFill>
              </a:rPr>
              <a:t>To attend &amp; take an active part in GCU Students’ Associations Class Rep Gatherings</a:t>
            </a:r>
          </a:p>
          <a:p>
            <a:pPr marL="457200" indent="-457200">
              <a:buFont typeface="Wingdings" panose="05000000000000000000" pitchFamily="2" charset="2"/>
              <a:buChar char="§"/>
            </a:pPr>
            <a:endParaRPr lang="en-GB" sz="1050" dirty="0" smtClean="0">
              <a:solidFill>
                <a:srgbClr val="F47C32"/>
              </a:solidFill>
            </a:endParaRPr>
          </a:p>
          <a:p>
            <a:pPr marL="457200" indent="-457200">
              <a:buFont typeface="Wingdings" panose="05000000000000000000" pitchFamily="2" charset="2"/>
              <a:buChar char="§"/>
            </a:pPr>
            <a:r>
              <a:rPr lang="en-GB" sz="2000" dirty="0" smtClean="0">
                <a:solidFill>
                  <a:srgbClr val="0072BC"/>
                </a:solidFill>
              </a:rPr>
              <a:t>To help promote GCU Students’ Association education campaigns</a:t>
            </a:r>
            <a:endParaRPr lang="en-GB" sz="2000" dirty="0" smtClean="0">
              <a:solidFill>
                <a:srgbClr val="F47C32"/>
              </a:solidFill>
            </a:endParaRPr>
          </a:p>
          <a:p>
            <a:pPr marL="457200" indent="-457200">
              <a:buFont typeface="Wingdings" panose="05000000000000000000" pitchFamily="2" charset="2"/>
              <a:buChar char="§"/>
            </a:pPr>
            <a:endParaRPr lang="en-GB" sz="2000" dirty="0">
              <a:solidFill>
                <a:srgbClr val="F47C32"/>
              </a:solidFill>
            </a:endParaRPr>
          </a:p>
        </p:txBody>
      </p:sp>
    </p:spTree>
    <p:extLst>
      <p:ext uri="{BB962C8B-B14F-4D97-AF65-F5344CB8AC3E}">
        <p14:creationId xmlns:p14="http://schemas.microsoft.com/office/powerpoint/2010/main" val="177522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6131024"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dirty="0" smtClean="0">
                <a:solidFill>
                  <a:srgbClr val="58595B"/>
                </a:solidFill>
                <a:latin typeface="Museo 700" panose="02000000000000000000" pitchFamily="2" charset="0"/>
              </a:rPr>
              <a:t>Being a Class Rep</a:t>
            </a:r>
            <a:endParaRPr lang="en-GB" dirty="0">
              <a:solidFill>
                <a:srgbClr val="58595B"/>
              </a:solidFill>
              <a:latin typeface="Museo 700" panose="02000000000000000000" pitchFamily="2" charset="0"/>
            </a:endParaRPr>
          </a:p>
        </p:txBody>
      </p:sp>
      <p:sp>
        <p:nvSpPr>
          <p:cNvPr id="4" name="Rectangle 3"/>
          <p:cNvSpPr/>
          <p:nvPr/>
        </p:nvSpPr>
        <p:spPr>
          <a:xfrm>
            <a:off x="539553" y="1628800"/>
            <a:ext cx="7992887" cy="4431983"/>
          </a:xfrm>
          <a:prstGeom prst="rect">
            <a:avLst/>
          </a:prstGeom>
        </p:spPr>
        <p:txBody>
          <a:bodyPr wrap="square">
            <a:spAutoFit/>
          </a:bodyPr>
          <a:lstStyle/>
          <a:p>
            <a:r>
              <a:rPr lang="en-GB" sz="2800" dirty="0" smtClean="0">
                <a:solidFill>
                  <a:srgbClr val="58595B"/>
                </a:solidFill>
                <a:latin typeface="+mj-lt"/>
              </a:rPr>
              <a:t>As a Class Representative you will have the opportunity to…</a:t>
            </a:r>
          </a:p>
          <a:p>
            <a:endParaRPr lang="en-GB" sz="1600" dirty="0">
              <a:solidFill>
                <a:srgbClr val="58595B"/>
              </a:solidFill>
            </a:endParaRPr>
          </a:p>
          <a:p>
            <a:pPr marL="457200" indent="-457200">
              <a:buFont typeface="Wingdings" panose="05000000000000000000" pitchFamily="2" charset="2"/>
              <a:buChar char="§"/>
            </a:pPr>
            <a:r>
              <a:rPr lang="en-GB" sz="2000" dirty="0" smtClean="0">
                <a:solidFill>
                  <a:srgbClr val="D80E86"/>
                </a:solidFill>
              </a:rPr>
              <a:t>Develop advocacy, communications and meeting skills.</a:t>
            </a:r>
          </a:p>
          <a:p>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F47C32"/>
                </a:solidFill>
              </a:rPr>
              <a:t>Meet new people.</a:t>
            </a:r>
            <a:endParaRPr lang="en-GB" sz="2000" dirty="0">
              <a:solidFill>
                <a:srgbClr val="F47C32"/>
              </a:solidFill>
            </a:endParaRPr>
          </a:p>
          <a:p>
            <a:pPr marL="457200" indent="-457200">
              <a:buFont typeface="Wingdings" panose="05000000000000000000" pitchFamily="2" charset="2"/>
              <a:buChar char="§"/>
            </a:pPr>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0072BC"/>
                </a:solidFill>
              </a:rPr>
              <a:t>Take part GCU Students’ Association Student Leaders Programme.</a:t>
            </a:r>
          </a:p>
          <a:p>
            <a:endParaRPr lang="en-GB" sz="1000" dirty="0" smtClean="0">
              <a:solidFill>
                <a:srgbClr val="0072BC"/>
              </a:solidFill>
            </a:endParaRPr>
          </a:p>
          <a:p>
            <a:pPr marL="457200" indent="-457200">
              <a:buFont typeface="Wingdings" panose="05000000000000000000" pitchFamily="2" charset="2"/>
              <a:buChar char="§"/>
            </a:pPr>
            <a:r>
              <a:rPr lang="en-GB" sz="2000" dirty="0" smtClean="0">
                <a:solidFill>
                  <a:srgbClr val="D80E86"/>
                </a:solidFill>
              </a:rPr>
              <a:t>Gain a Class Rep Certificate.</a:t>
            </a:r>
          </a:p>
          <a:p>
            <a:pPr marL="457200" indent="-457200">
              <a:buFont typeface="Wingdings" panose="05000000000000000000" pitchFamily="2" charset="2"/>
              <a:buChar char="§"/>
            </a:pPr>
            <a:endParaRPr lang="en-GB" sz="1000" dirty="0">
              <a:solidFill>
                <a:srgbClr val="0072BC"/>
              </a:solidFill>
            </a:endParaRPr>
          </a:p>
          <a:p>
            <a:pPr marL="457200" indent="-457200">
              <a:buFont typeface="Wingdings" panose="05000000000000000000" pitchFamily="2" charset="2"/>
              <a:buChar char="§"/>
            </a:pPr>
            <a:r>
              <a:rPr lang="en-GB" sz="2000" dirty="0" smtClean="0">
                <a:solidFill>
                  <a:srgbClr val="F47C32"/>
                </a:solidFill>
              </a:rPr>
              <a:t>Make a real difference to your student experience, as well as </a:t>
            </a:r>
          </a:p>
          <a:p>
            <a:r>
              <a:rPr lang="en-GB" sz="2000" dirty="0">
                <a:solidFill>
                  <a:srgbClr val="F47C32"/>
                </a:solidFill>
              </a:rPr>
              <a:t> </a:t>
            </a:r>
            <a:r>
              <a:rPr lang="en-GB" sz="2000" dirty="0" smtClean="0">
                <a:solidFill>
                  <a:srgbClr val="F47C32"/>
                </a:solidFill>
              </a:rPr>
              <a:t>      a positive difference to other students lives.</a:t>
            </a:r>
            <a:endParaRPr lang="en-GB" sz="2000" dirty="0">
              <a:solidFill>
                <a:srgbClr val="F47C32"/>
              </a:solidFill>
            </a:endParaRPr>
          </a:p>
          <a:p>
            <a:endParaRPr lang="en-GB" sz="2000" dirty="0">
              <a:solidFill>
                <a:srgbClr val="F47C32"/>
              </a:solidFill>
            </a:endParaRPr>
          </a:p>
        </p:txBody>
      </p:sp>
    </p:spTree>
    <p:extLst>
      <p:ext uri="{BB962C8B-B14F-4D97-AF65-F5344CB8AC3E}">
        <p14:creationId xmlns:p14="http://schemas.microsoft.com/office/powerpoint/2010/main" val="1466234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12310</TotalTime>
  <Words>2847</Words>
  <Application>Microsoft Office PowerPoint</Application>
  <PresentationFormat>On-screen Show (4:3)</PresentationFormat>
  <Paragraphs>627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Class Rep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Setup</cp:lastModifiedBy>
  <cp:revision>179</cp:revision>
  <cp:lastPrinted>2016-04-25T16:13:13Z</cp:lastPrinted>
  <dcterms:created xsi:type="dcterms:W3CDTF">2014-08-18T10:19:29Z</dcterms:created>
  <dcterms:modified xsi:type="dcterms:W3CDTF">2016-10-06T11:21:42Z</dcterms:modified>
</cp:coreProperties>
</file>